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3893" r:id="rId2"/>
    <p:sldMasterId id="2147483905" r:id="rId3"/>
    <p:sldMasterId id="2147483947" r:id="rId4"/>
    <p:sldMasterId id="2147483971" r:id="rId5"/>
    <p:sldMasterId id="2147483983" r:id="rId6"/>
  </p:sldMasterIdLst>
  <p:sldIdLst>
    <p:sldId id="275" r:id="rId7"/>
    <p:sldId id="277" r:id="rId8"/>
    <p:sldId id="261" r:id="rId9"/>
    <p:sldId id="257" r:id="rId10"/>
    <p:sldId id="279" r:id="rId11"/>
    <p:sldId id="266" r:id="rId12"/>
    <p:sldId id="265" r:id="rId13"/>
    <p:sldId id="260" r:id="rId14"/>
    <p:sldId id="271" r:id="rId15"/>
    <p:sldId id="258" r:id="rId16"/>
    <p:sldId id="273" r:id="rId17"/>
    <p:sldId id="259" r:id="rId18"/>
    <p:sldId id="274" r:id="rId19"/>
    <p:sldId id="278" r:id="rId20"/>
    <p:sldId id="264"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68" d="100"/>
          <a:sy n="68" d="100"/>
        </p:scale>
        <p:origin x="6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30524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85126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8756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416704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06080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PT"/>
              <a:t>Clique para editar o estilo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409698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266705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845127" y="2507550"/>
            <a:ext cx="5156200"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6172200" y="2507550"/>
            <a:ext cx="5181601"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A175D5BD-36F7-43A4-A233-D7995825EA97}" type="datetimeFigureOut">
              <a:rPr lang="de-DE" smtClean="0"/>
              <a:t>31.10.2016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3453BAD-3F0B-42A2-A23D-D20CBD239DA4}" type="slidenum">
              <a:rPr lang="de-DE" smtClean="0"/>
              <a:t>‹nº›</a:t>
            </a:fld>
            <a:endParaRPr lang="de-DE"/>
          </a:p>
        </p:txBody>
      </p:sp>
      <p:sp>
        <p:nvSpPr>
          <p:cNvPr id="10" name="Title 9"/>
          <p:cNvSpPr>
            <a:spLocks noGrp="1"/>
          </p:cNvSpPr>
          <p:nvPr>
            <p:ph type="title"/>
          </p:nvPr>
        </p:nvSpPr>
        <p:spPr/>
        <p:txBody>
          <a:bodyPr/>
          <a:lstStyle/>
          <a:p>
            <a:r>
              <a:rPr lang="pt-PT"/>
              <a:t>Clique para editar o estilo</a:t>
            </a:r>
            <a:endParaRPr lang="en-US" dirty="0"/>
          </a:p>
        </p:txBody>
      </p:sp>
    </p:spTree>
    <p:extLst>
      <p:ext uri="{BB962C8B-B14F-4D97-AF65-F5344CB8AC3E}">
        <p14:creationId xmlns:p14="http://schemas.microsoft.com/office/powerpoint/2010/main" val="1383204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5D5BD-36F7-43A4-A233-D7995825EA97}" type="datetimeFigureOut">
              <a:rPr lang="de-DE" smtClean="0"/>
              <a:t>31.10.2016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3453BAD-3F0B-42A2-A23D-D20CBD239DA4}" type="slidenum">
              <a:rPr lang="de-DE" smtClean="0"/>
              <a:t>‹nº›</a:t>
            </a:fld>
            <a:endParaRPr lang="de-DE"/>
          </a:p>
        </p:txBody>
      </p:sp>
      <p:sp>
        <p:nvSpPr>
          <p:cNvPr id="6" name="Title 5"/>
          <p:cNvSpPr>
            <a:spLocks noGrp="1"/>
          </p:cNvSpPr>
          <p:nvPr>
            <p:ph type="title"/>
          </p:nvPr>
        </p:nvSpPr>
        <p:spPr/>
        <p:txBody>
          <a:bodyPr/>
          <a:lstStyle/>
          <a:p>
            <a:r>
              <a:rPr lang="pt-PT"/>
              <a:t>Clique para editar o estilo</a:t>
            </a:r>
            <a:endParaRPr lang="en-US"/>
          </a:p>
        </p:txBody>
      </p:sp>
    </p:spTree>
    <p:extLst>
      <p:ext uri="{BB962C8B-B14F-4D97-AF65-F5344CB8AC3E}">
        <p14:creationId xmlns:p14="http://schemas.microsoft.com/office/powerpoint/2010/main" val="1810855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5D5BD-36F7-43A4-A233-D7995825EA97}" type="datetimeFigureOut">
              <a:rPr lang="de-DE" smtClean="0"/>
              <a:t>31.10.2016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046183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PT"/>
              <a:t>Clique para editar o estilo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60230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146509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PT"/>
              <a:t>Clique para editar o estilo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741503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762644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909792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36284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46382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PT"/>
              <a:t>Clique para editar o estilo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850608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186513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845127" y="2507550"/>
            <a:ext cx="5156200"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6172200" y="2507550"/>
            <a:ext cx="5181601"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A175D5BD-36F7-43A4-A233-D7995825EA97}" type="datetimeFigureOut">
              <a:rPr lang="de-DE" smtClean="0"/>
              <a:t>31.10.2016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3453BAD-3F0B-42A2-A23D-D20CBD239DA4}" type="slidenum">
              <a:rPr lang="de-DE" smtClean="0"/>
              <a:t>‹nº›</a:t>
            </a:fld>
            <a:endParaRPr lang="de-DE"/>
          </a:p>
        </p:txBody>
      </p:sp>
      <p:sp>
        <p:nvSpPr>
          <p:cNvPr id="10" name="Title 9"/>
          <p:cNvSpPr>
            <a:spLocks noGrp="1"/>
          </p:cNvSpPr>
          <p:nvPr>
            <p:ph type="title"/>
          </p:nvPr>
        </p:nvSpPr>
        <p:spPr/>
        <p:txBody>
          <a:bodyPr/>
          <a:lstStyle/>
          <a:p>
            <a:r>
              <a:rPr lang="pt-PT"/>
              <a:t>Clique para editar o estilo</a:t>
            </a:r>
            <a:endParaRPr lang="en-US" dirty="0"/>
          </a:p>
        </p:txBody>
      </p:sp>
    </p:spTree>
    <p:extLst>
      <p:ext uri="{BB962C8B-B14F-4D97-AF65-F5344CB8AC3E}">
        <p14:creationId xmlns:p14="http://schemas.microsoft.com/office/powerpoint/2010/main" val="1320689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5D5BD-36F7-43A4-A233-D7995825EA97}" type="datetimeFigureOut">
              <a:rPr lang="de-DE" smtClean="0"/>
              <a:t>31.10.2016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3453BAD-3F0B-42A2-A23D-D20CBD239DA4}" type="slidenum">
              <a:rPr lang="de-DE" smtClean="0"/>
              <a:t>‹nº›</a:t>
            </a:fld>
            <a:endParaRPr lang="de-DE"/>
          </a:p>
        </p:txBody>
      </p:sp>
      <p:sp>
        <p:nvSpPr>
          <p:cNvPr id="6" name="Title 5"/>
          <p:cNvSpPr>
            <a:spLocks noGrp="1"/>
          </p:cNvSpPr>
          <p:nvPr>
            <p:ph type="title"/>
          </p:nvPr>
        </p:nvSpPr>
        <p:spPr/>
        <p:txBody>
          <a:bodyPr/>
          <a:lstStyle/>
          <a:p>
            <a:r>
              <a:rPr lang="pt-PT"/>
              <a:t>Clique para editar o estilo</a:t>
            </a:r>
            <a:endParaRPr lang="en-US"/>
          </a:p>
        </p:txBody>
      </p:sp>
    </p:spTree>
    <p:extLst>
      <p:ext uri="{BB962C8B-B14F-4D97-AF65-F5344CB8AC3E}">
        <p14:creationId xmlns:p14="http://schemas.microsoft.com/office/powerpoint/2010/main" val="1910450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5D5BD-36F7-43A4-A233-D7995825EA97}" type="datetimeFigureOut">
              <a:rPr lang="de-DE" smtClean="0"/>
              <a:t>31.10.2016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94110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PT"/>
              <a:t>Clique para editar o estilo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151286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PT"/>
              <a:t>Clique para editar o estilo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471889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PT"/>
              <a:t>Clique para editar o estilo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554953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4242974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717531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80643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009526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PT"/>
              <a:t>Clique para editar o estilo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690345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239160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845127" y="2507550"/>
            <a:ext cx="5156200"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6172200" y="2507550"/>
            <a:ext cx="5181601"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A175D5BD-36F7-43A4-A233-D7995825EA97}" type="datetimeFigureOut">
              <a:rPr lang="de-DE" smtClean="0"/>
              <a:t>31.10.2016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3453BAD-3F0B-42A2-A23D-D20CBD239DA4}" type="slidenum">
              <a:rPr lang="de-DE" smtClean="0"/>
              <a:t>‹nº›</a:t>
            </a:fld>
            <a:endParaRPr lang="de-DE"/>
          </a:p>
        </p:txBody>
      </p:sp>
      <p:sp>
        <p:nvSpPr>
          <p:cNvPr id="10" name="Title 9"/>
          <p:cNvSpPr>
            <a:spLocks noGrp="1"/>
          </p:cNvSpPr>
          <p:nvPr>
            <p:ph type="title"/>
          </p:nvPr>
        </p:nvSpPr>
        <p:spPr/>
        <p:txBody>
          <a:bodyPr/>
          <a:lstStyle/>
          <a:p>
            <a:r>
              <a:rPr lang="pt-PT"/>
              <a:t>Clique para editar o estilo</a:t>
            </a:r>
            <a:endParaRPr lang="en-US" dirty="0"/>
          </a:p>
        </p:txBody>
      </p:sp>
    </p:spTree>
    <p:extLst>
      <p:ext uri="{BB962C8B-B14F-4D97-AF65-F5344CB8AC3E}">
        <p14:creationId xmlns:p14="http://schemas.microsoft.com/office/powerpoint/2010/main" val="3841081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5D5BD-36F7-43A4-A233-D7995825EA97}" type="datetimeFigureOut">
              <a:rPr lang="de-DE" smtClean="0"/>
              <a:t>31.10.2016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3453BAD-3F0B-42A2-A23D-D20CBD239DA4}" type="slidenum">
              <a:rPr lang="de-DE" smtClean="0"/>
              <a:t>‹nº›</a:t>
            </a:fld>
            <a:endParaRPr lang="de-DE"/>
          </a:p>
        </p:txBody>
      </p:sp>
      <p:sp>
        <p:nvSpPr>
          <p:cNvPr id="6" name="Title 5"/>
          <p:cNvSpPr>
            <a:spLocks noGrp="1"/>
          </p:cNvSpPr>
          <p:nvPr>
            <p:ph type="title"/>
          </p:nvPr>
        </p:nvSpPr>
        <p:spPr/>
        <p:txBody>
          <a:bodyPr/>
          <a:lstStyle/>
          <a:p>
            <a:r>
              <a:rPr lang="pt-PT"/>
              <a:t>Clique para editar o estilo</a:t>
            </a:r>
            <a:endParaRPr lang="en-US"/>
          </a:p>
        </p:txBody>
      </p:sp>
    </p:spTree>
    <p:extLst>
      <p:ext uri="{BB962C8B-B14F-4D97-AF65-F5344CB8AC3E}">
        <p14:creationId xmlns:p14="http://schemas.microsoft.com/office/powerpoint/2010/main" val="263410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4079354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5D5BD-36F7-43A4-A233-D7995825EA97}" type="datetimeFigureOut">
              <a:rPr lang="de-DE" smtClean="0"/>
              <a:t>31.10.2016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498008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PT"/>
              <a:t>Clique para editar o estilo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90312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PT"/>
              <a:t>Clique para editar o estilo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416239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805154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072713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730942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94688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PT"/>
              <a:t>Clique para editar o estilo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104803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080184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845127" y="2507550"/>
            <a:ext cx="5156200"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6172200" y="2507550"/>
            <a:ext cx="5181601"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A175D5BD-36F7-43A4-A233-D7995825EA97}" type="datetimeFigureOut">
              <a:rPr lang="de-DE" smtClean="0"/>
              <a:t>31.10.2016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3453BAD-3F0B-42A2-A23D-D20CBD239DA4}" type="slidenum">
              <a:rPr lang="de-DE" smtClean="0"/>
              <a:t>‹nº›</a:t>
            </a:fld>
            <a:endParaRPr lang="de-DE"/>
          </a:p>
        </p:txBody>
      </p:sp>
      <p:sp>
        <p:nvSpPr>
          <p:cNvPr id="10" name="Title 9"/>
          <p:cNvSpPr>
            <a:spLocks noGrp="1"/>
          </p:cNvSpPr>
          <p:nvPr>
            <p:ph type="title"/>
          </p:nvPr>
        </p:nvSpPr>
        <p:spPr/>
        <p:txBody>
          <a:bodyPr/>
          <a:lstStyle/>
          <a:p>
            <a:r>
              <a:rPr lang="pt-PT"/>
              <a:t>Clique para editar o estilo</a:t>
            </a:r>
            <a:endParaRPr lang="en-US" dirty="0"/>
          </a:p>
        </p:txBody>
      </p:sp>
    </p:spTree>
    <p:extLst>
      <p:ext uri="{BB962C8B-B14F-4D97-AF65-F5344CB8AC3E}">
        <p14:creationId xmlns:p14="http://schemas.microsoft.com/office/powerpoint/2010/main" val="136576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845127" y="2507550"/>
            <a:ext cx="5156200"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6172200" y="2507550"/>
            <a:ext cx="5181601" cy="3680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A175D5BD-36F7-43A4-A233-D7995825EA97}" type="datetimeFigureOut">
              <a:rPr lang="de-DE" smtClean="0"/>
              <a:t>31.10.2016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3453BAD-3F0B-42A2-A23D-D20CBD239DA4}" type="slidenum">
              <a:rPr lang="de-DE" smtClean="0"/>
              <a:t>‹nº›</a:t>
            </a:fld>
            <a:endParaRPr lang="de-DE"/>
          </a:p>
        </p:txBody>
      </p:sp>
      <p:sp>
        <p:nvSpPr>
          <p:cNvPr id="10" name="Title 9"/>
          <p:cNvSpPr>
            <a:spLocks noGrp="1"/>
          </p:cNvSpPr>
          <p:nvPr>
            <p:ph type="title"/>
          </p:nvPr>
        </p:nvSpPr>
        <p:spPr/>
        <p:txBody>
          <a:bodyPr/>
          <a:lstStyle/>
          <a:p>
            <a:r>
              <a:rPr lang="pt-PT"/>
              <a:t>Clique para editar o estilo</a:t>
            </a:r>
            <a:endParaRPr lang="en-US" dirty="0"/>
          </a:p>
        </p:txBody>
      </p:sp>
    </p:spTree>
    <p:extLst>
      <p:ext uri="{BB962C8B-B14F-4D97-AF65-F5344CB8AC3E}">
        <p14:creationId xmlns:p14="http://schemas.microsoft.com/office/powerpoint/2010/main" val="21529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5D5BD-36F7-43A4-A233-D7995825EA97}" type="datetimeFigureOut">
              <a:rPr lang="de-DE" smtClean="0"/>
              <a:t>31.10.2016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3453BAD-3F0B-42A2-A23D-D20CBD239DA4}" type="slidenum">
              <a:rPr lang="de-DE" smtClean="0"/>
              <a:t>‹nº›</a:t>
            </a:fld>
            <a:endParaRPr lang="de-DE"/>
          </a:p>
        </p:txBody>
      </p:sp>
      <p:sp>
        <p:nvSpPr>
          <p:cNvPr id="6" name="Title 5"/>
          <p:cNvSpPr>
            <a:spLocks noGrp="1"/>
          </p:cNvSpPr>
          <p:nvPr>
            <p:ph type="title"/>
          </p:nvPr>
        </p:nvSpPr>
        <p:spPr/>
        <p:txBody>
          <a:bodyPr/>
          <a:lstStyle/>
          <a:p>
            <a:r>
              <a:rPr lang="pt-PT"/>
              <a:t>Clique para editar o estilo</a:t>
            </a:r>
            <a:endParaRPr lang="en-US"/>
          </a:p>
        </p:txBody>
      </p:sp>
    </p:spTree>
    <p:extLst>
      <p:ext uri="{BB962C8B-B14F-4D97-AF65-F5344CB8AC3E}">
        <p14:creationId xmlns:p14="http://schemas.microsoft.com/office/powerpoint/2010/main" val="3289936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5D5BD-36F7-43A4-A233-D7995825EA97}" type="datetimeFigureOut">
              <a:rPr lang="de-DE" smtClean="0"/>
              <a:t>31.10.2016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929905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PT"/>
              <a:t>Clique para editar o estilo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888417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PT"/>
              <a:t>Clique para editar o estilo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807009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605002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68453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t-PT"/>
              <a:t>Clique para editar o estilo</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Faça clique para editar o estilo</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175D5BD-36F7-43A4-A233-D7995825EA97}" type="datetimeFigureOut">
              <a:rPr lang="de-DE" smtClean="0"/>
              <a:t>31.10.2016</a:t>
            </a:fld>
            <a:endParaRPr lang="de-D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de-D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3453BAD-3F0B-42A2-A23D-D20CBD239DA4}" type="slidenum">
              <a:rPr lang="de-DE" smtClean="0"/>
              <a:t>‹nº›</a:t>
            </a:fld>
            <a:endParaRPr lang="de-DE"/>
          </a:p>
        </p:txBody>
      </p:sp>
    </p:spTree>
    <p:extLst>
      <p:ext uri="{BB962C8B-B14F-4D97-AF65-F5344CB8AC3E}">
        <p14:creationId xmlns:p14="http://schemas.microsoft.com/office/powerpoint/2010/main" val="2215364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696627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t-PT"/>
              <a:t>Clique para editar o estilo</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4101087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89367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5D5BD-36F7-43A4-A233-D7995825EA97}" type="datetimeFigureOut">
              <a:rPr lang="de-DE" smtClean="0"/>
              <a:t>31.10.2016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3453BAD-3F0B-42A2-A23D-D20CBD239DA4}" type="slidenum">
              <a:rPr lang="de-DE" smtClean="0"/>
              <a:t>‹nº›</a:t>
            </a:fld>
            <a:endParaRPr lang="de-DE"/>
          </a:p>
        </p:txBody>
      </p:sp>
      <p:sp>
        <p:nvSpPr>
          <p:cNvPr id="6" name="Title 5"/>
          <p:cNvSpPr>
            <a:spLocks noGrp="1"/>
          </p:cNvSpPr>
          <p:nvPr>
            <p:ph type="title"/>
          </p:nvPr>
        </p:nvSpPr>
        <p:spPr/>
        <p:txBody>
          <a:bodyPr/>
          <a:lstStyle/>
          <a:p>
            <a:r>
              <a:rPr lang="pt-PT"/>
              <a:t>Clique para editar o estilo</a:t>
            </a:r>
            <a:endParaRPr lang="en-US"/>
          </a:p>
        </p:txBody>
      </p:sp>
    </p:spTree>
    <p:extLst>
      <p:ext uri="{BB962C8B-B14F-4D97-AF65-F5344CB8AC3E}">
        <p14:creationId xmlns:p14="http://schemas.microsoft.com/office/powerpoint/2010/main" val="35656424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A175D5BD-36F7-43A4-A233-D7995825EA97}" type="datetimeFigureOut">
              <a:rPr lang="de-DE" smtClean="0"/>
              <a:t>31.10.2016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3730562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A175D5BD-36F7-43A4-A233-D7995825EA97}" type="datetimeFigureOut">
              <a:rPr lang="de-DE" smtClean="0"/>
              <a:t>31.10.2016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302911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5D5BD-36F7-43A4-A233-D7995825EA97}" type="datetimeFigureOut">
              <a:rPr lang="de-DE" smtClean="0"/>
              <a:t>31.10.2016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3259112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t-PT"/>
              <a:t>Clique para editar o estilo</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3453BAD-3F0B-42A2-A23D-D20CBD239DA4}" type="slidenum">
              <a:rPr lang="de-DE" smtClean="0"/>
              <a:t>‹nº›</a:t>
            </a:fld>
            <a:endParaRPr lang="de-DE"/>
          </a:p>
        </p:txBody>
      </p:sp>
    </p:spTree>
    <p:extLst>
      <p:ext uri="{BB962C8B-B14F-4D97-AF65-F5344CB8AC3E}">
        <p14:creationId xmlns:p14="http://schemas.microsoft.com/office/powerpoint/2010/main" val="734088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t-PT"/>
              <a:t>Clique para editar o estilo</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175D5BD-36F7-43A4-A233-D7995825EA97}" type="datetimeFigureOut">
              <a:rPr lang="de-DE" smtClean="0"/>
              <a:t>31.10.2016</a:t>
            </a:fld>
            <a:endParaRPr lang="de-D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3453BAD-3F0B-42A2-A23D-D20CBD239DA4}" type="slidenum">
              <a:rPr lang="de-DE" smtClean="0"/>
              <a:t>‹nº›</a:t>
            </a:fld>
            <a:endParaRPr lang="de-DE"/>
          </a:p>
        </p:txBody>
      </p:sp>
    </p:spTree>
    <p:extLst>
      <p:ext uri="{BB962C8B-B14F-4D97-AF65-F5344CB8AC3E}">
        <p14:creationId xmlns:p14="http://schemas.microsoft.com/office/powerpoint/2010/main" val="362114146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1890675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175D5BD-36F7-43A4-A233-D7995825EA97}" type="datetimeFigureOut">
              <a:rPr lang="de-DE" smtClean="0"/>
              <a:t>31.10.2016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60795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5D5BD-36F7-43A4-A233-D7995825EA97}" type="datetimeFigureOut">
              <a:rPr lang="de-DE" smtClean="0"/>
              <a:t>31.10.2016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6861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PT"/>
              <a:t>Clique para editar o estilo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253916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PT"/>
              <a:t>Clique para editar o estilo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A175D5BD-36F7-43A4-A233-D7995825EA97}" type="datetimeFigureOut">
              <a:rPr lang="de-DE" smtClean="0"/>
              <a:t>31.10.2016</a:t>
            </a:fld>
            <a:endParaRPr lang="de-DE"/>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453BAD-3F0B-42A2-A23D-D20CBD239DA4}" type="slidenum">
              <a:rPr lang="de-DE" smtClean="0"/>
              <a:t>‹nº›</a:t>
            </a:fld>
            <a:endParaRPr lang="de-DE"/>
          </a:p>
        </p:txBody>
      </p:sp>
    </p:spTree>
    <p:extLst>
      <p:ext uri="{BB962C8B-B14F-4D97-AF65-F5344CB8AC3E}">
        <p14:creationId xmlns:p14="http://schemas.microsoft.com/office/powerpoint/2010/main" val="133331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175D5BD-36F7-43A4-A233-D7995825EA97}" type="datetimeFigureOut">
              <a:rPr lang="de-DE" smtClean="0"/>
              <a:t>31.10.2016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3453BAD-3F0B-42A2-A23D-D20CBD239DA4}" type="slidenum">
              <a:rPr lang="de-DE" smtClean="0"/>
              <a:t>‹nº›</a:t>
            </a:fld>
            <a:endParaRPr lang="de-DE"/>
          </a:p>
        </p:txBody>
      </p:sp>
    </p:spTree>
    <p:extLst>
      <p:ext uri="{BB962C8B-B14F-4D97-AF65-F5344CB8AC3E}">
        <p14:creationId xmlns:p14="http://schemas.microsoft.com/office/powerpoint/2010/main" val="189633137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175D5BD-36F7-43A4-A233-D7995825EA97}" type="datetimeFigureOut">
              <a:rPr lang="de-DE" smtClean="0"/>
              <a:t>31.10.2016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3453BAD-3F0B-42A2-A23D-D20CBD239DA4}" type="slidenum">
              <a:rPr lang="de-DE" smtClean="0"/>
              <a:t>‹nº›</a:t>
            </a:fld>
            <a:endParaRPr lang="de-DE"/>
          </a:p>
        </p:txBody>
      </p:sp>
    </p:spTree>
    <p:extLst>
      <p:ext uri="{BB962C8B-B14F-4D97-AF65-F5344CB8AC3E}">
        <p14:creationId xmlns:p14="http://schemas.microsoft.com/office/powerpoint/2010/main" val="201515712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175D5BD-36F7-43A4-A233-D7995825EA97}" type="datetimeFigureOut">
              <a:rPr lang="de-DE" smtClean="0"/>
              <a:t>31.10.2016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3453BAD-3F0B-42A2-A23D-D20CBD239DA4}" type="slidenum">
              <a:rPr lang="de-DE" smtClean="0"/>
              <a:t>‹nº›</a:t>
            </a:fld>
            <a:endParaRPr lang="de-DE"/>
          </a:p>
        </p:txBody>
      </p:sp>
    </p:spTree>
    <p:extLst>
      <p:ext uri="{BB962C8B-B14F-4D97-AF65-F5344CB8AC3E}">
        <p14:creationId xmlns:p14="http://schemas.microsoft.com/office/powerpoint/2010/main" val="157477302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175D5BD-36F7-43A4-A233-D7995825EA97}" type="datetimeFigureOut">
              <a:rPr lang="de-DE" smtClean="0"/>
              <a:t>31.10.2016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3453BAD-3F0B-42A2-A23D-D20CBD239DA4}" type="slidenum">
              <a:rPr lang="de-DE" smtClean="0"/>
              <a:t>‹nº›</a:t>
            </a:fld>
            <a:endParaRPr lang="de-DE"/>
          </a:p>
        </p:txBody>
      </p:sp>
    </p:spTree>
    <p:extLst>
      <p:ext uri="{BB962C8B-B14F-4D97-AF65-F5344CB8AC3E}">
        <p14:creationId xmlns:p14="http://schemas.microsoft.com/office/powerpoint/2010/main" val="331031791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175D5BD-36F7-43A4-A233-D7995825EA97}" type="datetimeFigureOut">
              <a:rPr lang="de-DE" smtClean="0"/>
              <a:t>31.10.2016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3453BAD-3F0B-42A2-A23D-D20CBD239DA4}" type="slidenum">
              <a:rPr lang="de-DE" smtClean="0"/>
              <a:t>‹nº›</a:t>
            </a:fld>
            <a:endParaRPr lang="de-DE"/>
          </a:p>
        </p:txBody>
      </p:sp>
    </p:spTree>
    <p:extLst>
      <p:ext uri="{BB962C8B-B14F-4D97-AF65-F5344CB8AC3E}">
        <p14:creationId xmlns:p14="http://schemas.microsoft.com/office/powerpoint/2010/main" val="32454377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175D5BD-36F7-43A4-A233-D7995825EA97}" type="datetimeFigureOut">
              <a:rPr lang="de-DE" smtClean="0"/>
              <a:t>31.10.2016</a:t>
            </a:fld>
            <a:endParaRPr lang="de-D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de-D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3453BAD-3F0B-42A2-A23D-D20CBD239DA4}" type="slidenum">
              <a:rPr lang="de-DE" smtClean="0"/>
              <a:t>‹nº›</a:t>
            </a:fld>
            <a:endParaRPr lang="de-DE"/>
          </a:p>
        </p:txBody>
      </p:sp>
    </p:spTree>
    <p:extLst>
      <p:ext uri="{BB962C8B-B14F-4D97-AF65-F5344CB8AC3E}">
        <p14:creationId xmlns:p14="http://schemas.microsoft.com/office/powerpoint/2010/main" val="226218747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4171908" y="0"/>
            <a:ext cx="16363908" cy="6858000"/>
          </a:xfrm>
          <a:prstGeom prst="rect">
            <a:avLst/>
          </a:prstGeom>
        </p:spPr>
      </p:pic>
      <p:sp>
        <p:nvSpPr>
          <p:cNvPr id="2" name="Título 1"/>
          <p:cNvSpPr>
            <a:spLocks noGrp="1"/>
          </p:cNvSpPr>
          <p:nvPr>
            <p:ph type="ctrTitle"/>
          </p:nvPr>
        </p:nvSpPr>
        <p:spPr>
          <a:xfrm>
            <a:off x="3657600" y="770467"/>
            <a:ext cx="7728204" cy="3339520"/>
          </a:xfrm>
          <a:noFill/>
        </p:spPr>
        <p:txBody>
          <a:bodyPr>
            <a:normAutofit fontScale="90000"/>
          </a:bodyPr>
          <a:lstStyle/>
          <a:p>
            <a:br>
              <a:rPr lang="en-GB" sz="4400" b="1" dirty="0">
                <a:solidFill>
                  <a:srgbClr val="002060"/>
                </a:solidFill>
              </a:rPr>
            </a:br>
            <a:br>
              <a:rPr lang="en-GB" sz="4400" b="1" dirty="0">
                <a:solidFill>
                  <a:srgbClr val="002060"/>
                </a:solidFill>
              </a:rPr>
            </a:br>
            <a:r>
              <a:rPr lang="en-GB" sz="4400" b="1" dirty="0">
                <a:solidFill>
                  <a:srgbClr val="002060"/>
                </a:solidFill>
              </a:rPr>
              <a:t>Time to Get Re-Organized! </a:t>
            </a:r>
            <a:br>
              <a:rPr lang="en-GB" sz="4400" b="1" dirty="0">
                <a:solidFill>
                  <a:srgbClr val="002060"/>
                </a:solidFill>
              </a:rPr>
            </a:br>
            <a:r>
              <a:rPr lang="en-GB" sz="4400" b="1" dirty="0">
                <a:solidFill>
                  <a:srgbClr val="002060"/>
                </a:solidFill>
              </a:rPr>
              <a:t>The Organizational Structure of the Portuguese Anti-Austerity Protests</a:t>
            </a:r>
            <a:br>
              <a:rPr lang="en-GB" sz="4400" b="1" dirty="0">
                <a:solidFill>
                  <a:srgbClr val="002060"/>
                </a:solidFill>
              </a:rPr>
            </a:br>
            <a:br>
              <a:rPr lang="en-GB" sz="4400" b="1" dirty="0">
                <a:solidFill>
                  <a:srgbClr val="002060"/>
                </a:solidFill>
              </a:rPr>
            </a:br>
            <a:r>
              <a:rPr lang="pt-PT" sz="4400" b="1" dirty="0">
                <a:solidFill>
                  <a:srgbClr val="002060"/>
                </a:solidFill>
              </a:rPr>
              <a:t>É a hora de se reorganizar! A estrutura organizacional do Movimento Contra a Austeridade em Portugal</a:t>
            </a:r>
          </a:p>
        </p:txBody>
      </p:sp>
      <p:sp>
        <p:nvSpPr>
          <p:cNvPr id="3" name="Subtítulo 2"/>
          <p:cNvSpPr>
            <a:spLocks noGrp="1"/>
          </p:cNvSpPr>
          <p:nvPr>
            <p:ph type="subTitle" idx="1"/>
          </p:nvPr>
        </p:nvSpPr>
        <p:spPr>
          <a:xfrm>
            <a:off x="3657600" y="4350618"/>
            <a:ext cx="6238114" cy="1502177"/>
          </a:xfrm>
        </p:spPr>
        <p:txBody>
          <a:bodyPr/>
          <a:lstStyle/>
          <a:p>
            <a:r>
              <a:rPr lang="en-GB" dirty="0">
                <a:solidFill>
                  <a:srgbClr val="002060"/>
                </a:solidFill>
              </a:rPr>
              <a:t>Britta Baumgarten (CIES, IUL)</a:t>
            </a:r>
          </a:p>
        </p:txBody>
      </p:sp>
    </p:spTree>
    <p:extLst>
      <p:ext uri="{BB962C8B-B14F-4D97-AF65-F5344CB8AC3E}">
        <p14:creationId xmlns:p14="http://schemas.microsoft.com/office/powerpoint/2010/main" val="241605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738037085"/>
              </p:ext>
            </p:extLst>
          </p:nvPr>
        </p:nvGraphicFramePr>
        <p:xfrm>
          <a:off x="502292" y="1862325"/>
          <a:ext cx="6966862" cy="4352948"/>
        </p:xfrm>
        <a:graphic>
          <a:graphicData uri="http://schemas.openxmlformats.org/drawingml/2006/table">
            <a:tbl>
              <a:tblPr firstRow="1" bandRow="1">
                <a:tableStyleId>{93296810-A885-4BE3-A3E7-6D5BEEA58F35}</a:tableStyleId>
              </a:tblPr>
              <a:tblGrid>
                <a:gridCol w="3483431">
                  <a:extLst>
                    <a:ext uri="{9D8B030D-6E8A-4147-A177-3AD203B41FA5}">
                      <a16:colId xmlns:a16="http://schemas.microsoft.com/office/drawing/2014/main" val="20000"/>
                    </a:ext>
                  </a:extLst>
                </a:gridCol>
                <a:gridCol w="3483431">
                  <a:extLst>
                    <a:ext uri="{9D8B030D-6E8A-4147-A177-3AD203B41FA5}">
                      <a16:colId xmlns:a16="http://schemas.microsoft.com/office/drawing/2014/main" val="20001"/>
                    </a:ext>
                  </a:extLst>
                </a:gridCol>
              </a:tblGrid>
              <a:tr h="732389">
                <a:tc>
                  <a:txBody>
                    <a:bodyPr/>
                    <a:lstStyle/>
                    <a:p>
                      <a:r>
                        <a:rPr lang="pt-PT" sz="2400" dirty="0"/>
                        <a:t>Lisbon</a:t>
                      </a:r>
                      <a:endParaRPr lang="de-DE" sz="2400" dirty="0"/>
                    </a:p>
                  </a:txBody>
                  <a:tcPr/>
                </a:tc>
                <a:tc>
                  <a:txBody>
                    <a:bodyPr/>
                    <a:lstStyle/>
                    <a:p>
                      <a:r>
                        <a:rPr lang="pt-PT" sz="2400" dirty="0"/>
                        <a:t>Oporto</a:t>
                      </a:r>
                      <a:endParaRPr lang="de-DE" sz="2400" dirty="0"/>
                    </a:p>
                  </a:txBody>
                  <a:tcPr/>
                </a:tc>
                <a:extLst>
                  <a:ext uri="{0D108BD9-81ED-4DB2-BD59-A6C34878D82A}">
                    <a16:rowId xmlns:a16="http://schemas.microsoft.com/office/drawing/2014/main" val="10000"/>
                  </a:ext>
                </a:extLst>
              </a:tr>
              <a:tr h="3620559">
                <a:tc>
                  <a:txBody>
                    <a:bodyPr/>
                    <a:lstStyle/>
                    <a:p>
                      <a:r>
                        <a:rPr lang="pt-PT" sz="2400" noProof="0" dirty="0"/>
                        <a:t>Coordenação</a:t>
                      </a:r>
                      <a:r>
                        <a:rPr lang="pt-PT" sz="2400" baseline="0" noProof="0" dirty="0"/>
                        <a:t> para um evento, abertura a participação (participantes, valores estratégia, transnacional, passado)</a:t>
                      </a:r>
                      <a:endParaRPr lang="pt-PT" sz="2400" noProof="0" dirty="0"/>
                    </a:p>
                  </a:txBody>
                  <a:tcPr/>
                </a:tc>
                <a:tc>
                  <a:txBody>
                    <a:bodyPr/>
                    <a:lstStyle/>
                    <a:p>
                      <a:r>
                        <a:rPr lang="pt-PT" sz="2400" noProof="0" dirty="0"/>
                        <a:t>Final</a:t>
                      </a:r>
                      <a:r>
                        <a:rPr lang="pt-PT" sz="2400" baseline="0" noProof="0" dirty="0"/>
                        <a:t> violento da o</a:t>
                      </a:r>
                      <a:r>
                        <a:rPr lang="pt-PT" sz="2400" noProof="0" dirty="0"/>
                        <a:t>cupação</a:t>
                      </a:r>
                      <a:r>
                        <a:rPr lang="pt-PT" sz="2400" baseline="0" noProof="0" dirty="0"/>
                        <a:t> ativismo diminuiu súbito</a:t>
                      </a:r>
                      <a:endParaRPr lang="pt-PT" sz="2400" noProof="0" dirty="0"/>
                    </a:p>
                    <a:p>
                      <a:endParaRPr lang="pt-PT" sz="2400" noProof="0" dirty="0"/>
                    </a:p>
                    <a:p>
                      <a:r>
                        <a:rPr lang="pt-PT" sz="2400" noProof="0" dirty="0"/>
                        <a:t>Continuação</a:t>
                      </a:r>
                      <a:r>
                        <a:rPr lang="pt-PT" sz="2400" baseline="0" noProof="0" dirty="0"/>
                        <a:t> da assembleia popular e organização de protesto </a:t>
                      </a:r>
                      <a:r>
                        <a:rPr lang="pt-PT" sz="2400" noProof="0" dirty="0"/>
                        <a:t>(valores, participantes)</a:t>
                      </a:r>
                    </a:p>
                  </a:txBody>
                  <a:tcPr/>
                </a:tc>
                <a:extLst>
                  <a:ext uri="{0D108BD9-81ED-4DB2-BD59-A6C34878D82A}">
                    <a16:rowId xmlns:a16="http://schemas.microsoft.com/office/drawing/2014/main" val="10001"/>
                  </a:ext>
                </a:extLst>
              </a:tr>
            </a:tbl>
          </a:graphicData>
        </a:graphic>
      </p:graphicFrame>
      <p:pic>
        <p:nvPicPr>
          <p:cNvPr id="3" name="Grafik 2"/>
          <p:cNvPicPr>
            <a:picLocks noChangeAspect="1"/>
          </p:cNvPicPr>
          <p:nvPr/>
        </p:nvPicPr>
        <p:blipFill>
          <a:blip r:embed="rId2"/>
          <a:stretch>
            <a:fillRect/>
          </a:stretch>
        </p:blipFill>
        <p:spPr>
          <a:xfrm>
            <a:off x="7963400" y="1825625"/>
            <a:ext cx="2511770" cy="859611"/>
          </a:xfrm>
          <a:prstGeom prst="rect">
            <a:avLst/>
          </a:prstGeom>
        </p:spPr>
      </p:pic>
      <p:pic>
        <p:nvPicPr>
          <p:cNvPr id="4" name="Grafik 3"/>
          <p:cNvPicPr>
            <a:picLocks noChangeAspect="1"/>
          </p:cNvPicPr>
          <p:nvPr/>
        </p:nvPicPr>
        <p:blipFill>
          <a:blip r:embed="rId3"/>
          <a:stretch>
            <a:fillRect/>
          </a:stretch>
        </p:blipFill>
        <p:spPr>
          <a:xfrm>
            <a:off x="7963400" y="2971799"/>
            <a:ext cx="3816427" cy="3206774"/>
          </a:xfrm>
          <a:prstGeom prst="rect">
            <a:avLst/>
          </a:prstGeom>
        </p:spPr>
      </p:pic>
      <p:sp>
        <p:nvSpPr>
          <p:cNvPr id="6" name="Titel 5"/>
          <p:cNvSpPr>
            <a:spLocks noGrp="1"/>
          </p:cNvSpPr>
          <p:nvPr>
            <p:ph type="title"/>
          </p:nvPr>
        </p:nvSpPr>
        <p:spPr/>
        <p:txBody>
          <a:bodyPr>
            <a:normAutofit/>
          </a:bodyPr>
          <a:lstStyle/>
          <a:p>
            <a:r>
              <a:rPr lang="de-DE" dirty="0">
                <a:solidFill>
                  <a:srgbClr val="002060"/>
                </a:solidFill>
              </a:rPr>
              <a:t>Março – Julho 2012</a:t>
            </a:r>
          </a:p>
        </p:txBody>
      </p:sp>
    </p:spTree>
    <p:extLst>
      <p:ext uri="{BB962C8B-B14F-4D97-AF65-F5344CB8AC3E}">
        <p14:creationId xmlns:p14="http://schemas.microsoft.com/office/powerpoint/2010/main" val="164166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106905"/>
            <a:ext cx="5181600" cy="5070058"/>
          </a:xfrm>
        </p:spPr>
        <p:txBody>
          <a:bodyPr/>
          <a:lstStyle/>
          <a:p>
            <a:pPr marL="0" indent="0">
              <a:buNone/>
            </a:pPr>
            <a:r>
              <a:rPr lang="en-GB" b="1" dirty="0"/>
              <a:t>Lisbon</a:t>
            </a:r>
          </a:p>
          <a:p>
            <a:pPr marL="0" indent="0">
              <a:buNone/>
            </a:pPr>
            <a:endParaRPr lang="en-GB" b="1" dirty="0"/>
          </a:p>
          <a:p>
            <a:pPr marL="0" indent="0">
              <a:buNone/>
            </a:pPr>
            <a:r>
              <a:rPr lang="en-GB" dirty="0"/>
              <a:t>“</a:t>
            </a:r>
            <a:r>
              <a:rPr lang="pt-PT" dirty="0"/>
              <a:t>Na Primavera Global os grupos os movimentos sociais já nos conhecíamos todos. Tínhamos mais experiências em lidar uns com os outros e todos eramos conscientes das nossas valias e das nossas menos valias. Sabíamos em que eramos bom e em que eramos maus. e digamos que se calhar foi um pacto não declarado de levar nos não atacar-nos tanto e tentar focalizar nas coisas positivas e tentar esquecer ou não tratar as coisas onde há mais confrontos. </a:t>
            </a:r>
            <a:r>
              <a:rPr lang="en-GB" dirty="0"/>
              <a:t>”</a:t>
            </a:r>
          </a:p>
        </p:txBody>
      </p:sp>
      <p:sp>
        <p:nvSpPr>
          <p:cNvPr id="4" name="Inhaltsplatzhalter 3"/>
          <p:cNvSpPr>
            <a:spLocks noGrp="1"/>
          </p:cNvSpPr>
          <p:nvPr>
            <p:ph sz="half" idx="2"/>
          </p:nvPr>
        </p:nvSpPr>
        <p:spPr>
          <a:xfrm>
            <a:off x="6172200" y="1106906"/>
            <a:ext cx="5181600" cy="5070058"/>
          </a:xfrm>
        </p:spPr>
        <p:txBody>
          <a:bodyPr/>
          <a:lstStyle/>
          <a:p>
            <a:pPr marL="0" indent="0">
              <a:buNone/>
            </a:pPr>
            <a:r>
              <a:rPr lang="pt-PT" b="1" dirty="0"/>
              <a:t>Oporto</a:t>
            </a:r>
          </a:p>
          <a:p>
            <a:pPr marL="0" indent="0">
              <a:buNone/>
            </a:pPr>
            <a:r>
              <a:rPr lang="en-GB" dirty="0"/>
              <a:t>“</a:t>
            </a:r>
            <a:r>
              <a:rPr lang="pt-PT" dirty="0"/>
              <a:t>foi uma altura em que toda gente foi cansados. O fim da Fontinha teve consequências muito graves. Muita gente se fechou em casa por muito tempo. Tanta gente deprimido, mesma ficam muito em baixo. Foi um processo muito intenso que acabou numa forma muita injusta. Nos reocupamos aquela coisa no 25 de Abril e no dia seguinte e no dia depois a Camara fez uma coisa inacreditável. Percebes. Foi um choque aquilo. Foi um choque para toda gente que teve envolvido</a:t>
            </a:r>
            <a:r>
              <a:rPr lang="en-GB" dirty="0"/>
              <a:t>”</a:t>
            </a:r>
            <a:endParaRPr lang="pt-PT" dirty="0"/>
          </a:p>
        </p:txBody>
      </p:sp>
    </p:spTree>
    <p:extLst>
      <p:ext uri="{BB962C8B-B14F-4D97-AF65-F5344CB8AC3E}">
        <p14:creationId xmlns:p14="http://schemas.microsoft.com/office/powerpoint/2010/main" val="227585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374173842"/>
              </p:ext>
            </p:extLst>
          </p:nvPr>
        </p:nvGraphicFramePr>
        <p:xfrm>
          <a:off x="838200" y="1248922"/>
          <a:ext cx="7032172" cy="5373745"/>
        </p:xfrm>
        <a:graphic>
          <a:graphicData uri="http://schemas.openxmlformats.org/drawingml/2006/table">
            <a:tbl>
              <a:tblPr firstRow="1" bandRow="1">
                <a:tableStyleId>{93296810-A885-4BE3-A3E7-6D5BEEA58F35}</a:tableStyleId>
              </a:tblPr>
              <a:tblGrid>
                <a:gridCol w="4120299">
                  <a:extLst>
                    <a:ext uri="{9D8B030D-6E8A-4147-A177-3AD203B41FA5}">
                      <a16:colId xmlns:a16="http://schemas.microsoft.com/office/drawing/2014/main" val="20000"/>
                    </a:ext>
                  </a:extLst>
                </a:gridCol>
                <a:gridCol w="2911873">
                  <a:extLst>
                    <a:ext uri="{9D8B030D-6E8A-4147-A177-3AD203B41FA5}">
                      <a16:colId xmlns:a16="http://schemas.microsoft.com/office/drawing/2014/main" val="20001"/>
                    </a:ext>
                  </a:extLst>
                </a:gridCol>
              </a:tblGrid>
              <a:tr h="431276">
                <a:tc>
                  <a:txBody>
                    <a:bodyPr/>
                    <a:lstStyle/>
                    <a:p>
                      <a:pPr algn="l"/>
                      <a:r>
                        <a:rPr lang="pt-PT" sz="2400" dirty="0"/>
                        <a:t>Lisboa</a:t>
                      </a:r>
                      <a:endParaRPr lang="de-DE" sz="2400" dirty="0"/>
                    </a:p>
                  </a:txBody>
                  <a:tcPr/>
                </a:tc>
                <a:tc>
                  <a:txBody>
                    <a:bodyPr/>
                    <a:lstStyle/>
                    <a:p>
                      <a:pPr algn="l"/>
                      <a:r>
                        <a:rPr lang="pt-PT" sz="2400" dirty="0"/>
                        <a:t>Porto</a:t>
                      </a:r>
                      <a:endParaRPr lang="de-DE" sz="2400" dirty="0"/>
                    </a:p>
                  </a:txBody>
                  <a:tcPr/>
                </a:tc>
                <a:extLst>
                  <a:ext uri="{0D108BD9-81ED-4DB2-BD59-A6C34878D82A}">
                    <a16:rowId xmlns:a16="http://schemas.microsoft.com/office/drawing/2014/main" val="10000"/>
                  </a:ext>
                </a:extLst>
              </a:tr>
              <a:tr h="4916545">
                <a:tc>
                  <a:txBody>
                    <a:bodyPr/>
                    <a:lstStyle/>
                    <a:p>
                      <a:pPr algn="l"/>
                      <a:r>
                        <a:rPr lang="pt-PT" sz="2200" noProof="0" dirty="0"/>
                        <a:t>Grupo fechado, sem cooperação (participantes, estratégia, passado)</a:t>
                      </a:r>
                    </a:p>
                    <a:p>
                      <a:pPr algn="l"/>
                      <a:endParaRPr lang="pt-PT" sz="2200" noProof="0" dirty="0"/>
                    </a:p>
                    <a:p>
                      <a:pPr algn="l"/>
                      <a:r>
                        <a:rPr lang="pt-PT" sz="2200" noProof="0" dirty="0"/>
                        <a:t>Desenvolvimento de pequenos grupos alternativos, sem cooperação (participantes)</a:t>
                      </a:r>
                      <a:r>
                        <a:rPr lang="pt-PT" sz="2200" baseline="0" noProof="0" dirty="0"/>
                        <a:t> </a:t>
                      </a:r>
                      <a:endParaRPr lang="pt-PT" sz="2200" noProof="0" dirty="0"/>
                    </a:p>
                    <a:p>
                      <a:pPr algn="l"/>
                      <a:endParaRPr lang="pt-PT" sz="2200" noProof="0" dirty="0"/>
                    </a:p>
                    <a:p>
                      <a:pPr algn="l"/>
                      <a:r>
                        <a:rPr lang="pt-PT" sz="2200" noProof="0" dirty="0"/>
                        <a:t>Pequenas</a:t>
                      </a:r>
                      <a:r>
                        <a:rPr lang="pt-PT" sz="2200" baseline="0" noProof="0" dirty="0"/>
                        <a:t> mudanças</a:t>
                      </a:r>
                    </a:p>
                    <a:p>
                      <a:pPr algn="l"/>
                      <a:r>
                        <a:rPr lang="pt-PT" sz="2200" baseline="0" noProof="0" dirty="0"/>
                        <a:t>Abertura cautelosa a participação (estratégia, participação, passado)</a:t>
                      </a:r>
                    </a:p>
                    <a:p>
                      <a:pPr algn="l"/>
                      <a:endParaRPr lang="pt-PT" sz="2200" noProof="0" dirty="0"/>
                    </a:p>
                    <a:p>
                      <a:pPr algn="l"/>
                      <a:r>
                        <a:rPr lang="pt-PT" sz="2200" noProof="0" dirty="0"/>
                        <a:t>Marés (transnacional, estratégia)</a:t>
                      </a:r>
                    </a:p>
                    <a:p>
                      <a:pPr algn="l"/>
                      <a:endParaRPr lang="pt-PT" sz="2400" noProof="0" dirty="0"/>
                    </a:p>
                  </a:txBody>
                  <a:tcPr/>
                </a:tc>
                <a:tc>
                  <a:txBody>
                    <a:bodyPr/>
                    <a:lstStyle/>
                    <a:p>
                      <a:pPr algn="l"/>
                      <a:r>
                        <a:rPr lang="pt-PT" sz="2200" noProof="0" dirty="0"/>
                        <a:t>Assembleia popular (valores, participantes)</a:t>
                      </a:r>
                    </a:p>
                  </a:txBody>
                  <a:tcPr/>
                </a:tc>
                <a:extLst>
                  <a:ext uri="{0D108BD9-81ED-4DB2-BD59-A6C34878D82A}">
                    <a16:rowId xmlns:a16="http://schemas.microsoft.com/office/drawing/2014/main" val="10001"/>
                  </a:ext>
                </a:extLst>
              </a:tr>
            </a:tbl>
          </a:graphicData>
        </a:graphic>
      </p:graphicFrame>
      <p:pic>
        <p:nvPicPr>
          <p:cNvPr id="3" name="Grafik 2"/>
          <p:cNvPicPr>
            <a:picLocks noChangeAspect="1"/>
          </p:cNvPicPr>
          <p:nvPr/>
        </p:nvPicPr>
        <p:blipFill>
          <a:blip r:embed="rId2"/>
          <a:stretch>
            <a:fillRect/>
          </a:stretch>
        </p:blipFill>
        <p:spPr>
          <a:xfrm>
            <a:off x="8075183" y="4529700"/>
            <a:ext cx="3280139" cy="2092967"/>
          </a:xfrm>
          <a:prstGeom prst="rect">
            <a:avLst/>
          </a:prstGeom>
        </p:spPr>
      </p:pic>
      <p:sp>
        <p:nvSpPr>
          <p:cNvPr id="5" name="Titel 4"/>
          <p:cNvSpPr>
            <a:spLocks noGrp="1"/>
          </p:cNvSpPr>
          <p:nvPr>
            <p:ph type="title"/>
          </p:nvPr>
        </p:nvSpPr>
        <p:spPr>
          <a:xfrm>
            <a:off x="735571" y="617125"/>
            <a:ext cx="10772775" cy="919444"/>
          </a:xfrm>
        </p:spPr>
        <p:txBody>
          <a:bodyPr>
            <a:normAutofit fontScale="90000"/>
          </a:bodyPr>
          <a:lstStyle/>
          <a:p>
            <a:r>
              <a:rPr lang="de-DE" dirty="0">
                <a:solidFill>
                  <a:srgbClr val="002060"/>
                </a:solidFill>
              </a:rPr>
              <a:t>Desde Agosto 2012</a:t>
            </a:r>
            <a:br>
              <a:rPr lang="de-DE" dirty="0"/>
            </a:br>
            <a:endParaRPr lang="de-DE" dirty="0"/>
          </a:p>
        </p:txBody>
      </p:sp>
      <p:pic>
        <p:nvPicPr>
          <p:cNvPr id="6" name="Grafik 5"/>
          <p:cNvPicPr>
            <a:picLocks noChangeAspect="1"/>
          </p:cNvPicPr>
          <p:nvPr/>
        </p:nvPicPr>
        <p:blipFill rotWithShape="1">
          <a:blip r:embed="rId3"/>
          <a:srcRect l="25324" t="36664" r="44514" b="17581"/>
          <a:stretch/>
        </p:blipFill>
        <p:spPr>
          <a:xfrm>
            <a:off x="8075183" y="1248922"/>
            <a:ext cx="3278617" cy="2801808"/>
          </a:xfrm>
          <a:prstGeom prst="rect">
            <a:avLst/>
          </a:prstGeom>
        </p:spPr>
      </p:pic>
    </p:spTree>
    <p:extLst>
      <p:ext uri="{BB962C8B-B14F-4D97-AF65-F5344CB8AC3E}">
        <p14:creationId xmlns:p14="http://schemas.microsoft.com/office/powerpoint/2010/main" val="367360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106905"/>
            <a:ext cx="5181600" cy="5070058"/>
          </a:xfrm>
        </p:spPr>
        <p:txBody>
          <a:bodyPr>
            <a:normAutofit/>
          </a:bodyPr>
          <a:lstStyle/>
          <a:p>
            <a:pPr marL="0" indent="0">
              <a:buNone/>
            </a:pPr>
            <a:r>
              <a:rPr lang="en-GB" b="1" dirty="0"/>
              <a:t>Lisbon</a:t>
            </a:r>
          </a:p>
          <a:p>
            <a:pPr marL="0" indent="0">
              <a:buNone/>
            </a:pPr>
            <a:r>
              <a:rPr lang="en-GB" dirty="0"/>
              <a:t>“</a:t>
            </a:r>
            <a:r>
              <a:rPr lang="pt-PT" dirty="0"/>
              <a:t>15 de Setembro tem uma coisa que parece fundamentalmente reacionária de uma 12 de Março igual. É um grupo fechado e é sempre por convite. É uma coisa estranhíssima, mas que tem um ponto de vista mais pragmática. Aqui não há representatividades de coletivos, aqui não há uma formalização, uma burocratização gigante, e funciona.</a:t>
            </a:r>
            <a:r>
              <a:rPr lang="en-GB" dirty="0"/>
              <a:t>” </a:t>
            </a:r>
            <a:endParaRPr lang="en-US" dirty="0"/>
          </a:p>
        </p:txBody>
      </p:sp>
      <p:sp>
        <p:nvSpPr>
          <p:cNvPr id="4" name="Inhaltsplatzhalter 3"/>
          <p:cNvSpPr>
            <a:spLocks noGrp="1"/>
          </p:cNvSpPr>
          <p:nvPr>
            <p:ph sz="half" idx="2"/>
          </p:nvPr>
        </p:nvSpPr>
        <p:spPr>
          <a:xfrm>
            <a:off x="6172200" y="1106906"/>
            <a:ext cx="5181600" cy="5070058"/>
          </a:xfrm>
        </p:spPr>
        <p:txBody>
          <a:bodyPr>
            <a:normAutofit/>
          </a:bodyPr>
          <a:lstStyle/>
          <a:p>
            <a:pPr marL="0" indent="0">
              <a:buNone/>
            </a:pPr>
            <a:r>
              <a:rPr lang="pt-PT" b="1" dirty="0"/>
              <a:t>Oporto</a:t>
            </a:r>
          </a:p>
          <a:p>
            <a:pPr marL="0" indent="0">
              <a:buNone/>
            </a:pPr>
            <a:r>
              <a:rPr lang="pt-PT" dirty="0"/>
              <a:t>“Nos tínhamos decidido que não se fazia manifestação no Porto. O seja antes do anuncio do Passos Coelho nos pensávamos assim nos não vamos dividir mas vale nos iremos para Lisboa e concentrar tudo em Lisboa. E só depois do anuncio da coisa começou a crescer por todo pais nos pensamos não vale a pena, vamos fazer aqui. Então fizemos na véspera fizemos uma reunião aberta de preparação em que apareceram quase 40 pessoas.”</a:t>
            </a:r>
          </a:p>
        </p:txBody>
      </p:sp>
    </p:spTree>
    <p:extLst>
      <p:ext uri="{BB962C8B-B14F-4D97-AF65-F5344CB8AC3E}">
        <p14:creationId xmlns:p14="http://schemas.microsoft.com/office/powerpoint/2010/main" val="2379383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106905"/>
            <a:ext cx="5181600" cy="5070058"/>
          </a:xfrm>
        </p:spPr>
        <p:txBody>
          <a:bodyPr>
            <a:normAutofit/>
          </a:bodyPr>
          <a:lstStyle/>
          <a:p>
            <a:pPr marL="0" indent="0">
              <a:buNone/>
            </a:pPr>
            <a:r>
              <a:rPr lang="en-GB" b="1" dirty="0" err="1"/>
              <a:t>Lisboa</a:t>
            </a:r>
            <a:endParaRPr lang="en-GB" b="1" dirty="0"/>
          </a:p>
          <a:p>
            <a:pPr marL="0" indent="0">
              <a:buNone/>
            </a:pPr>
            <a:r>
              <a:rPr lang="pt-PT" dirty="0"/>
              <a:t>Nível baixo de cooperação entre grupos (1ª fase) </a:t>
            </a:r>
          </a:p>
          <a:p>
            <a:pPr marL="0" indent="0">
              <a:buNone/>
            </a:pPr>
            <a:r>
              <a:rPr lang="pt-PT" dirty="0"/>
              <a:t>Mais cooperação, cooperação estratégica (2ª e 3ª fase)</a:t>
            </a:r>
          </a:p>
          <a:p>
            <a:pPr marL="0" indent="0">
              <a:buNone/>
            </a:pPr>
            <a:r>
              <a:rPr lang="pt-PT" dirty="0"/>
              <a:t>Pouca cooperação entre grupos (4ª fase) </a:t>
            </a:r>
          </a:p>
          <a:p>
            <a:pPr>
              <a:buFont typeface="Wingdings" panose="05000000000000000000" pitchFamily="2" charset="2"/>
              <a:buChar char="Ø"/>
            </a:pPr>
            <a:r>
              <a:rPr lang="pt-PT" dirty="0"/>
              <a:t>Dilema de ampliação</a:t>
            </a:r>
          </a:p>
          <a:p>
            <a:pPr>
              <a:buFont typeface="Wingdings" panose="05000000000000000000" pitchFamily="2" charset="2"/>
              <a:buChar char="Ø"/>
            </a:pPr>
            <a:r>
              <a:rPr lang="pt-PT" dirty="0"/>
              <a:t>Escolha de forma de organização estratégica baseado em experiências do passado</a:t>
            </a:r>
          </a:p>
          <a:p>
            <a:pPr>
              <a:buFont typeface="Wingdings" panose="05000000000000000000" pitchFamily="2" charset="2"/>
              <a:buChar char="Ø"/>
            </a:pPr>
            <a:r>
              <a:rPr lang="pt-PT" dirty="0"/>
              <a:t>Importância campo existente de participantes</a:t>
            </a:r>
          </a:p>
          <a:p>
            <a:pPr>
              <a:buFont typeface="Wingdings" panose="05000000000000000000" pitchFamily="2" charset="2"/>
              <a:buChar char="Ø"/>
            </a:pPr>
            <a:endParaRPr lang="pt-PT" dirty="0"/>
          </a:p>
          <a:p>
            <a:pPr marL="0" indent="0">
              <a:buNone/>
            </a:pPr>
            <a:endParaRPr lang="en-GB" dirty="0"/>
          </a:p>
        </p:txBody>
      </p:sp>
      <p:sp>
        <p:nvSpPr>
          <p:cNvPr id="4" name="Inhaltsplatzhalter 3"/>
          <p:cNvSpPr>
            <a:spLocks noGrp="1"/>
          </p:cNvSpPr>
          <p:nvPr>
            <p:ph sz="half" idx="2"/>
          </p:nvPr>
        </p:nvSpPr>
        <p:spPr>
          <a:xfrm>
            <a:off x="6172200" y="1106906"/>
            <a:ext cx="5181600" cy="5070058"/>
          </a:xfrm>
        </p:spPr>
        <p:txBody>
          <a:bodyPr>
            <a:normAutofit/>
          </a:bodyPr>
          <a:lstStyle/>
          <a:p>
            <a:pPr marL="0" indent="0">
              <a:buNone/>
            </a:pPr>
            <a:r>
              <a:rPr lang="pt-PT" b="1" dirty="0"/>
              <a:t>Porto</a:t>
            </a:r>
          </a:p>
          <a:p>
            <a:pPr marL="0" indent="0">
              <a:buNone/>
            </a:pPr>
            <a:r>
              <a:rPr lang="pt-PT" dirty="0"/>
              <a:t>Cooperação entre indivíduos (não grupos) em assembleias</a:t>
            </a:r>
          </a:p>
          <a:p>
            <a:pPr marL="0" indent="0">
              <a:buNone/>
            </a:pPr>
            <a:r>
              <a:rPr lang="pt-PT" dirty="0"/>
              <a:t>Mudanças pequenas</a:t>
            </a:r>
          </a:p>
          <a:p>
            <a:pPr>
              <a:buFont typeface="Wingdings" panose="05000000000000000000" pitchFamily="2" charset="2"/>
              <a:buChar char="Ø"/>
            </a:pPr>
            <a:r>
              <a:rPr lang="pt-PT" dirty="0"/>
              <a:t>Impacto forte de um evento externo</a:t>
            </a:r>
          </a:p>
          <a:p>
            <a:pPr>
              <a:buFont typeface="Wingdings" panose="05000000000000000000" pitchFamily="2" charset="2"/>
              <a:buChar char="Ø"/>
            </a:pPr>
            <a:r>
              <a:rPr lang="pt-PT" dirty="0"/>
              <a:t>Escolha de forma de organização baseada em valores</a:t>
            </a:r>
          </a:p>
          <a:p>
            <a:pPr>
              <a:buFont typeface="Wingdings" panose="05000000000000000000" pitchFamily="2" charset="2"/>
              <a:buChar char="Ø"/>
            </a:pPr>
            <a:r>
              <a:rPr lang="pt-PT" dirty="0"/>
              <a:t>Importância campo existente de participantes</a:t>
            </a:r>
          </a:p>
        </p:txBody>
      </p:sp>
      <p:sp>
        <p:nvSpPr>
          <p:cNvPr id="2" name="Seta para a direita 1"/>
          <p:cNvSpPr/>
          <p:nvPr/>
        </p:nvSpPr>
        <p:spPr>
          <a:xfrm>
            <a:off x="2077224" y="1986144"/>
            <a:ext cx="510989" cy="201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m 4"/>
          <p:cNvPicPr>
            <a:picLocks noChangeAspect="1"/>
          </p:cNvPicPr>
          <p:nvPr/>
        </p:nvPicPr>
        <p:blipFill>
          <a:blip r:embed="rId2"/>
          <a:stretch>
            <a:fillRect/>
          </a:stretch>
        </p:blipFill>
        <p:spPr>
          <a:xfrm>
            <a:off x="3989293" y="2768215"/>
            <a:ext cx="530398" cy="237765"/>
          </a:xfrm>
          <a:prstGeom prst="rect">
            <a:avLst/>
          </a:prstGeom>
        </p:spPr>
      </p:pic>
    </p:spTree>
    <p:extLst>
      <p:ext uri="{BB962C8B-B14F-4D97-AF65-F5344CB8AC3E}">
        <p14:creationId xmlns:p14="http://schemas.microsoft.com/office/powerpoint/2010/main" val="61877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7224" y="499533"/>
            <a:ext cx="10772775" cy="1264873"/>
          </a:xfrm>
        </p:spPr>
        <p:txBody>
          <a:bodyPr>
            <a:normAutofit/>
          </a:bodyPr>
          <a:lstStyle/>
          <a:p>
            <a:r>
              <a:rPr lang="pt-PT" dirty="0">
                <a:solidFill>
                  <a:srgbClr val="002060"/>
                </a:solidFill>
              </a:rPr>
              <a:t>Diferencias entre Lisboa e o Porto</a:t>
            </a:r>
            <a:endParaRPr lang="de-DE" dirty="0">
              <a:solidFill>
                <a:srgbClr val="002060"/>
              </a:solidFill>
            </a:endParaRPr>
          </a:p>
        </p:txBody>
      </p:sp>
      <p:sp>
        <p:nvSpPr>
          <p:cNvPr id="3" name="Inhaltsplatzhalter 2"/>
          <p:cNvSpPr>
            <a:spLocks noGrp="1"/>
          </p:cNvSpPr>
          <p:nvPr>
            <p:ph idx="1"/>
          </p:nvPr>
        </p:nvSpPr>
        <p:spPr>
          <a:xfrm>
            <a:off x="990600" y="4742698"/>
            <a:ext cx="10515600" cy="1170238"/>
          </a:xfrm>
        </p:spPr>
        <p:txBody>
          <a:bodyPr>
            <a:normAutofit/>
          </a:bodyPr>
          <a:lstStyle/>
          <a:p>
            <a:pPr marL="514350" indent="-514350">
              <a:buAutoNum type="arabicParenR"/>
            </a:pPr>
            <a:r>
              <a:rPr lang="pt-PT" sz="2400" dirty="0"/>
              <a:t>Mudanças radicais em tempos de pouca visibilidade e pouca participação</a:t>
            </a:r>
          </a:p>
          <a:p>
            <a:pPr marL="514350" indent="-514350">
              <a:buAutoNum type="arabicParenR"/>
            </a:pPr>
            <a:r>
              <a:rPr lang="pt-PT" dirty="0"/>
              <a:t>Em tempos de grandes mobilizações há só pequenas mudanças </a:t>
            </a:r>
            <a:endParaRPr lang="pt-PT" sz="2400" dirty="0"/>
          </a:p>
        </p:txBody>
      </p:sp>
      <p:sp>
        <p:nvSpPr>
          <p:cNvPr id="4" name="Titel 1"/>
          <p:cNvSpPr txBox="1">
            <a:spLocks/>
          </p:cNvSpPr>
          <p:nvPr/>
        </p:nvSpPr>
        <p:spPr>
          <a:xfrm>
            <a:off x="838200" y="3825025"/>
            <a:ext cx="10515600" cy="953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3600" dirty="0"/>
              <a:t>Timing</a:t>
            </a:r>
            <a:r>
              <a:rPr lang="pt-PT" dirty="0"/>
              <a:t> </a:t>
            </a:r>
          </a:p>
        </p:txBody>
      </p:sp>
      <p:sp>
        <p:nvSpPr>
          <p:cNvPr id="5" name="Inhaltsplatzhalter 2"/>
          <p:cNvSpPr txBox="1">
            <a:spLocks/>
          </p:cNvSpPr>
          <p:nvPr/>
        </p:nvSpPr>
        <p:spPr>
          <a:xfrm>
            <a:off x="990600" y="1976718"/>
            <a:ext cx="10515600" cy="213808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arenR"/>
            </a:pPr>
            <a:r>
              <a:rPr lang="pt-PT" dirty="0"/>
              <a:t>Criação de espaços para participação de indivíduos em vez de grupos/ movimentos </a:t>
            </a:r>
          </a:p>
          <a:p>
            <a:pPr marL="514350" indent="-514350">
              <a:buFont typeface="Arial" panose="020B0604020202020204" pitchFamily="34" charset="0"/>
              <a:buAutoNum type="arabicParenR"/>
            </a:pPr>
            <a:r>
              <a:rPr lang="pt-PT" dirty="0"/>
              <a:t>Múltiplas pertenças  e mudanças de pessoas entre grupos </a:t>
            </a:r>
          </a:p>
          <a:p>
            <a:pPr marL="538163" indent="-538163">
              <a:buFont typeface="Wingdings" panose="05000000000000000000" pitchFamily="2" charset="2"/>
              <a:buChar char="Ø"/>
            </a:pPr>
            <a:r>
              <a:rPr lang="pt-PT" dirty="0"/>
              <a:t>modo comunitário de coordenação no Porto e modo clássico de coordenação entre movimentos sociais em Lisboa (</a:t>
            </a:r>
            <a:r>
              <a:rPr lang="pt-PT" dirty="0" err="1"/>
              <a:t>Diani</a:t>
            </a:r>
            <a:r>
              <a:rPr lang="pt-PT" dirty="0"/>
              <a:t> 2015) </a:t>
            </a:r>
          </a:p>
          <a:p>
            <a:pPr marL="538163" indent="-538163">
              <a:buFont typeface="Wingdings" panose="05000000000000000000" pitchFamily="2" charset="2"/>
              <a:buChar char="Ø"/>
            </a:pPr>
            <a:r>
              <a:rPr lang="pt-PT" dirty="0"/>
              <a:t>Diferencias locais são mais importantes do que a estrutura de oportunidades ao nível nacional</a:t>
            </a:r>
          </a:p>
        </p:txBody>
      </p:sp>
    </p:spTree>
    <p:extLst>
      <p:ext uri="{BB962C8B-B14F-4D97-AF65-F5344CB8AC3E}">
        <p14:creationId xmlns:p14="http://schemas.microsoft.com/office/powerpoint/2010/main" val="45603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t-PT" dirty="0">
                <a:solidFill>
                  <a:srgbClr val="002060"/>
                </a:solidFill>
              </a:rPr>
              <a:t>4 fases de organização de protesto</a:t>
            </a:r>
            <a:endParaRPr lang="de-DE" dirty="0">
              <a:solidFill>
                <a:srgbClr val="002060"/>
              </a:solidFill>
            </a:endParaRPr>
          </a:p>
        </p:txBody>
      </p:sp>
      <p:sp>
        <p:nvSpPr>
          <p:cNvPr id="3" name="Inhaltsplatzhalter 2"/>
          <p:cNvSpPr>
            <a:spLocks noGrp="1"/>
          </p:cNvSpPr>
          <p:nvPr>
            <p:ph idx="1"/>
          </p:nvPr>
        </p:nvSpPr>
        <p:spPr>
          <a:xfrm>
            <a:off x="676656" y="2011680"/>
            <a:ext cx="10753725" cy="4492151"/>
          </a:xfrm>
        </p:spPr>
        <p:txBody>
          <a:bodyPr>
            <a:normAutofit lnSpcReduction="10000"/>
          </a:bodyPr>
          <a:lstStyle/>
          <a:p>
            <a:pPr marL="514350" indent="-514350">
              <a:buFont typeface="+mj-lt"/>
              <a:buAutoNum type="arabicPeriod"/>
            </a:pPr>
            <a:r>
              <a:rPr lang="pt-PT" dirty="0"/>
              <a:t>Março-Maio 2011 (Geração á Rasca, Fontinha)</a:t>
            </a:r>
          </a:p>
          <a:p>
            <a:pPr marL="514350" indent="-514350">
              <a:buFont typeface="+mj-lt"/>
              <a:buAutoNum type="arabicPeriod"/>
            </a:pPr>
            <a:r>
              <a:rPr lang="pt-PT" dirty="0"/>
              <a:t>Maio 2011 – Fev. 2012 (Ocupação Rossio, 15O)</a:t>
            </a:r>
          </a:p>
          <a:p>
            <a:pPr marL="514350" indent="-514350">
              <a:buFont typeface="+mj-lt"/>
              <a:buAutoNum type="arabicPeriod"/>
            </a:pPr>
            <a:r>
              <a:rPr lang="pt-PT" dirty="0"/>
              <a:t>Março – Julho 2012 (Primavera Portuguesa)</a:t>
            </a:r>
          </a:p>
          <a:p>
            <a:pPr marL="514350" indent="-514350">
              <a:buFont typeface="+mj-lt"/>
              <a:buAutoNum type="arabicPeriod"/>
            </a:pPr>
            <a:r>
              <a:rPr lang="pt-PT" dirty="0"/>
              <a:t>Desde Agosto 2012 (QSLT)</a:t>
            </a:r>
          </a:p>
          <a:p>
            <a:pPr marL="514350" indent="-514350">
              <a:buFont typeface="+mj-lt"/>
              <a:buAutoNum type="arabicPeriod"/>
            </a:pPr>
            <a:endParaRPr lang="pt-PT" dirty="0"/>
          </a:p>
          <a:p>
            <a:pPr marL="0" indent="0">
              <a:buNone/>
            </a:pPr>
            <a:r>
              <a:rPr lang="pt-PT" b="1" dirty="0"/>
              <a:t>Diferencias </a:t>
            </a:r>
          </a:p>
          <a:p>
            <a:pPr>
              <a:buFont typeface="Wingdings" panose="05000000000000000000" pitchFamily="2" charset="2"/>
              <a:buChar char="§"/>
            </a:pPr>
            <a:r>
              <a:rPr lang="pt-PT" dirty="0"/>
              <a:t> abertura a novos participantes</a:t>
            </a:r>
          </a:p>
          <a:p>
            <a:pPr>
              <a:buFont typeface="Wingdings" panose="05000000000000000000" pitchFamily="2" charset="2"/>
              <a:buChar char="§"/>
            </a:pPr>
            <a:r>
              <a:rPr lang="pt-PT" dirty="0"/>
              <a:t> cooperação entre ativistas/ grupos de ativistas </a:t>
            </a:r>
          </a:p>
          <a:p>
            <a:pPr marL="0" indent="0">
              <a:buNone/>
            </a:pPr>
            <a:endParaRPr lang="pt-PT" dirty="0"/>
          </a:p>
          <a:p>
            <a:pPr>
              <a:buFont typeface="Wingdings" panose="05000000000000000000" pitchFamily="2" charset="2"/>
              <a:buChar char="§"/>
            </a:pPr>
            <a:r>
              <a:rPr lang="pt-PT" dirty="0"/>
              <a:t>  mudanças radicais – mudanças pequenas</a:t>
            </a:r>
          </a:p>
          <a:p>
            <a:pPr marL="514350" indent="-514350">
              <a:buFont typeface="+mj-lt"/>
              <a:buAutoNum type="arabicPeriod"/>
            </a:pPr>
            <a:endParaRPr lang="pt-PT" dirty="0"/>
          </a:p>
          <a:p>
            <a:pPr marL="514350" indent="-514350">
              <a:buFont typeface="+mj-lt"/>
              <a:buAutoNum type="arabicPeriod"/>
            </a:pPr>
            <a:endParaRPr lang="de-DE" dirty="0"/>
          </a:p>
        </p:txBody>
      </p:sp>
    </p:spTree>
    <p:extLst>
      <p:ext uri="{BB962C8B-B14F-4D97-AF65-F5344CB8AC3E}">
        <p14:creationId xmlns:p14="http://schemas.microsoft.com/office/powerpoint/2010/main" val="203197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pt-PT" dirty="0">
                <a:solidFill>
                  <a:srgbClr val="002060"/>
                </a:solidFill>
              </a:rPr>
              <a:t>Fatores que têm impacto sobre a direção da mudança nos movimentos sociais</a:t>
            </a:r>
            <a:endParaRPr lang="de-DE" dirty="0">
              <a:solidFill>
                <a:srgbClr val="002060"/>
              </a:solidFill>
            </a:endParaRPr>
          </a:p>
        </p:txBody>
      </p:sp>
      <p:sp>
        <p:nvSpPr>
          <p:cNvPr id="4" name="Inhaltsplatzhalter 3"/>
          <p:cNvSpPr>
            <a:spLocks noGrp="1"/>
          </p:cNvSpPr>
          <p:nvPr>
            <p:ph idx="1"/>
          </p:nvPr>
        </p:nvSpPr>
        <p:spPr>
          <a:xfrm>
            <a:off x="676656" y="2511380"/>
            <a:ext cx="10753725" cy="4056845"/>
          </a:xfrm>
        </p:spPr>
        <p:txBody>
          <a:bodyPr/>
          <a:lstStyle/>
          <a:p>
            <a:pPr marL="514350" indent="-514350">
              <a:buFont typeface="+mj-lt"/>
              <a:buAutoNum type="arabicPeriod"/>
            </a:pPr>
            <a:r>
              <a:rPr lang="pt-PT" dirty="0">
                <a:solidFill>
                  <a:srgbClr val="0070C0"/>
                </a:solidFill>
              </a:rPr>
              <a:t>Escolha estratégica</a:t>
            </a:r>
            <a:r>
              <a:rPr lang="pt-PT" dirty="0"/>
              <a:t>(</a:t>
            </a:r>
            <a:r>
              <a:rPr lang="pt-PT" dirty="0" err="1"/>
              <a:t>Clemens</a:t>
            </a:r>
            <a:r>
              <a:rPr lang="pt-PT" dirty="0"/>
              <a:t>; </a:t>
            </a:r>
            <a:r>
              <a:rPr lang="pt-PT" dirty="0" err="1"/>
              <a:t>Gamson</a:t>
            </a:r>
            <a:r>
              <a:rPr lang="pt-PT" dirty="0"/>
              <a:t>/</a:t>
            </a:r>
            <a:r>
              <a:rPr lang="pt-PT" dirty="0" err="1"/>
              <a:t>Meyer</a:t>
            </a:r>
            <a:r>
              <a:rPr lang="pt-PT" dirty="0"/>
              <a:t>; </a:t>
            </a:r>
            <a:r>
              <a:rPr lang="pt-PT" dirty="0" err="1"/>
              <a:t>McAdam</a:t>
            </a:r>
            <a:r>
              <a:rPr lang="pt-PT" dirty="0"/>
              <a:t>; </a:t>
            </a:r>
            <a:r>
              <a:rPr lang="pt-PT" dirty="0" err="1"/>
              <a:t>Tilly</a:t>
            </a:r>
            <a:r>
              <a:rPr lang="pt-PT" dirty="0"/>
              <a:t>)</a:t>
            </a:r>
          </a:p>
          <a:p>
            <a:pPr marL="514350" indent="-514350">
              <a:buFont typeface="+mj-lt"/>
              <a:buAutoNum type="arabicPeriod"/>
            </a:pPr>
            <a:r>
              <a:rPr lang="pt-PT" dirty="0">
                <a:solidFill>
                  <a:srgbClr val="0070C0"/>
                </a:solidFill>
              </a:rPr>
              <a:t>Valores e compromissos normativos </a:t>
            </a:r>
            <a:r>
              <a:rPr lang="pt-PT" dirty="0"/>
              <a:t>(</a:t>
            </a:r>
            <a:r>
              <a:rPr lang="pt-PT" dirty="0" err="1"/>
              <a:t>Polletta</a:t>
            </a:r>
            <a:r>
              <a:rPr lang="pt-PT" dirty="0"/>
              <a:t>; </a:t>
            </a:r>
            <a:r>
              <a:rPr lang="pt-PT" dirty="0" err="1"/>
              <a:t>Snow</a:t>
            </a:r>
            <a:r>
              <a:rPr lang="pt-PT" dirty="0"/>
              <a:t>/Benford)</a:t>
            </a:r>
            <a:endParaRPr lang="pt-PT" dirty="0">
              <a:solidFill>
                <a:srgbClr val="0070C0"/>
              </a:solidFill>
            </a:endParaRPr>
          </a:p>
          <a:p>
            <a:pPr marL="514350" indent="-514350">
              <a:buFont typeface="+mj-lt"/>
              <a:buAutoNum type="arabicPeriod"/>
            </a:pPr>
            <a:r>
              <a:rPr lang="pt-PT" dirty="0">
                <a:solidFill>
                  <a:srgbClr val="0070C0"/>
                </a:solidFill>
              </a:rPr>
              <a:t>alianças e participantes </a:t>
            </a:r>
            <a:r>
              <a:rPr lang="pt-PT" dirty="0"/>
              <a:t>(McCarthy/ </a:t>
            </a:r>
            <a:r>
              <a:rPr lang="pt-PT" dirty="0" err="1"/>
              <a:t>Walker</a:t>
            </a:r>
            <a:r>
              <a:rPr lang="pt-PT" dirty="0"/>
              <a:t>; Petras; van </a:t>
            </a:r>
            <a:r>
              <a:rPr lang="pt-PT" dirty="0" err="1"/>
              <a:t>Dyke</a:t>
            </a:r>
            <a:r>
              <a:rPr lang="pt-PT" dirty="0"/>
              <a:t>/ </a:t>
            </a:r>
            <a:r>
              <a:rPr lang="pt-PT" dirty="0" err="1"/>
              <a:t>McCammon</a:t>
            </a:r>
            <a:r>
              <a:rPr lang="pt-PT" dirty="0"/>
              <a:t>)</a:t>
            </a:r>
          </a:p>
          <a:p>
            <a:pPr marL="514350" indent="-514350">
              <a:buFont typeface="+mj-lt"/>
              <a:buAutoNum type="arabicPeriod"/>
            </a:pPr>
            <a:r>
              <a:rPr lang="pt-PT" dirty="0">
                <a:solidFill>
                  <a:srgbClr val="0070C0"/>
                </a:solidFill>
              </a:rPr>
              <a:t>Dimensão transnacional </a:t>
            </a:r>
            <a:r>
              <a:rPr lang="pt-PT" dirty="0"/>
              <a:t>(</a:t>
            </a:r>
            <a:r>
              <a:rPr lang="pt-PT" dirty="0" err="1"/>
              <a:t>della</a:t>
            </a:r>
            <a:r>
              <a:rPr lang="pt-PT" dirty="0"/>
              <a:t> Porta; </a:t>
            </a:r>
            <a:r>
              <a:rPr lang="pt-PT" dirty="0" err="1"/>
              <a:t>Reydams</a:t>
            </a:r>
            <a:r>
              <a:rPr lang="pt-PT" dirty="0"/>
              <a:t>; </a:t>
            </a:r>
            <a:r>
              <a:rPr lang="pt-PT" dirty="0" err="1"/>
              <a:t>Strang</a:t>
            </a:r>
            <a:r>
              <a:rPr lang="pt-PT" dirty="0"/>
              <a:t>/ </a:t>
            </a:r>
            <a:r>
              <a:rPr lang="pt-PT" dirty="0" err="1"/>
              <a:t>Soule</a:t>
            </a:r>
            <a:r>
              <a:rPr lang="pt-PT" dirty="0"/>
              <a:t>)</a:t>
            </a:r>
          </a:p>
          <a:p>
            <a:pPr marL="514350" indent="-514350">
              <a:buFont typeface="+mj-lt"/>
              <a:buAutoNum type="arabicPeriod"/>
            </a:pPr>
            <a:r>
              <a:rPr lang="pt-PT" dirty="0">
                <a:solidFill>
                  <a:srgbClr val="0070C0"/>
                </a:solidFill>
              </a:rPr>
              <a:t>O passado: processos de aprendizagem, história de movimentos sociais e impacto da memória </a:t>
            </a:r>
            <a:r>
              <a:rPr lang="pt-PT" dirty="0"/>
              <a:t>(</a:t>
            </a:r>
            <a:r>
              <a:rPr lang="pt-PT" dirty="0" err="1"/>
              <a:t>Byrd</a:t>
            </a:r>
            <a:r>
              <a:rPr lang="pt-PT" dirty="0"/>
              <a:t>/ </a:t>
            </a:r>
            <a:r>
              <a:rPr lang="pt-PT" dirty="0" err="1"/>
              <a:t>Jasny</a:t>
            </a:r>
            <a:r>
              <a:rPr lang="pt-PT" dirty="0"/>
              <a:t>; </a:t>
            </a:r>
            <a:r>
              <a:rPr lang="pt-PT" dirty="0" err="1"/>
              <a:t>Doerr</a:t>
            </a:r>
            <a:r>
              <a:rPr lang="pt-PT" dirty="0"/>
              <a:t>; </a:t>
            </a:r>
            <a:r>
              <a:rPr lang="pt-PT" dirty="0" err="1"/>
              <a:t>Flesher</a:t>
            </a:r>
            <a:r>
              <a:rPr lang="pt-PT" dirty="0"/>
              <a:t> </a:t>
            </a:r>
            <a:r>
              <a:rPr lang="pt-PT" dirty="0" err="1"/>
              <a:t>Fominaya</a:t>
            </a:r>
            <a:r>
              <a:rPr lang="pt-PT" dirty="0"/>
              <a:t>; Romanos) </a:t>
            </a:r>
          </a:p>
        </p:txBody>
      </p:sp>
    </p:spTree>
    <p:extLst>
      <p:ext uri="{BB962C8B-B14F-4D97-AF65-F5344CB8AC3E}">
        <p14:creationId xmlns:p14="http://schemas.microsoft.com/office/powerpoint/2010/main" val="48685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999931936"/>
              </p:ext>
            </p:extLst>
          </p:nvPr>
        </p:nvGraphicFramePr>
        <p:xfrm>
          <a:off x="423403" y="1246487"/>
          <a:ext cx="8083782" cy="5607424"/>
        </p:xfrm>
        <a:graphic>
          <a:graphicData uri="http://schemas.openxmlformats.org/drawingml/2006/table">
            <a:tbl>
              <a:tblPr firstRow="1" bandRow="1">
                <a:tableStyleId>{93296810-A885-4BE3-A3E7-6D5BEEA58F35}</a:tableStyleId>
              </a:tblPr>
              <a:tblGrid>
                <a:gridCol w="4041891">
                  <a:extLst>
                    <a:ext uri="{9D8B030D-6E8A-4147-A177-3AD203B41FA5}">
                      <a16:colId xmlns:a16="http://schemas.microsoft.com/office/drawing/2014/main" val="20000"/>
                    </a:ext>
                  </a:extLst>
                </a:gridCol>
                <a:gridCol w="4041891">
                  <a:extLst>
                    <a:ext uri="{9D8B030D-6E8A-4147-A177-3AD203B41FA5}">
                      <a16:colId xmlns:a16="http://schemas.microsoft.com/office/drawing/2014/main" val="20001"/>
                    </a:ext>
                  </a:extLst>
                </a:gridCol>
              </a:tblGrid>
              <a:tr h="460393">
                <a:tc>
                  <a:txBody>
                    <a:bodyPr/>
                    <a:lstStyle/>
                    <a:p>
                      <a:r>
                        <a:rPr lang="pt-PT" sz="2400" dirty="0"/>
                        <a:t>Lisboa</a:t>
                      </a:r>
                      <a:endParaRPr lang="de-DE" sz="2400" dirty="0"/>
                    </a:p>
                  </a:txBody>
                  <a:tcPr/>
                </a:tc>
                <a:tc>
                  <a:txBody>
                    <a:bodyPr/>
                    <a:lstStyle/>
                    <a:p>
                      <a:r>
                        <a:rPr lang="pt-PT" sz="2400" dirty="0"/>
                        <a:t>Porto</a:t>
                      </a:r>
                      <a:endParaRPr lang="de-DE" sz="2400" dirty="0"/>
                    </a:p>
                  </a:txBody>
                  <a:tcPr/>
                </a:tc>
                <a:extLst>
                  <a:ext uri="{0D108BD9-81ED-4DB2-BD59-A6C34878D82A}">
                    <a16:rowId xmlns:a16="http://schemas.microsoft.com/office/drawing/2014/main" val="10000"/>
                  </a:ext>
                </a:extLst>
              </a:tr>
              <a:tr h="5147031">
                <a:tc>
                  <a:txBody>
                    <a:bodyPr/>
                    <a:lstStyle/>
                    <a:p>
                      <a:r>
                        <a:rPr lang="pt-PT" sz="2200" noProof="0" dirty="0"/>
                        <a:t>Evento de Facebook</a:t>
                      </a:r>
                    </a:p>
                    <a:p>
                      <a:r>
                        <a:rPr lang="pt-PT" sz="2200" noProof="0" dirty="0"/>
                        <a:t>Organização a</a:t>
                      </a:r>
                      <a:r>
                        <a:rPr lang="pt-PT" sz="2200" baseline="0" noProof="0" dirty="0"/>
                        <a:t> partir de grupos existentes</a:t>
                      </a:r>
                      <a:endParaRPr lang="pt-PT" sz="2200" noProof="0" dirty="0"/>
                    </a:p>
                    <a:p>
                      <a:endParaRPr lang="pt-PT" sz="2200" noProof="0" dirty="0"/>
                    </a:p>
                    <a:p>
                      <a:endParaRPr lang="pt-PT" sz="2200" noProof="0" dirty="0"/>
                    </a:p>
                    <a:p>
                      <a:r>
                        <a:rPr lang="pt-PT" sz="2200" noProof="0" dirty="0"/>
                        <a:t>Só um encontro depois</a:t>
                      </a:r>
                      <a:r>
                        <a:rPr lang="pt-PT" sz="2200" baseline="0" noProof="0" dirty="0"/>
                        <a:t> do protesto </a:t>
                      </a:r>
                      <a:r>
                        <a:rPr lang="pt-PT" sz="2200" noProof="0" dirty="0"/>
                        <a:t>Geração</a:t>
                      </a:r>
                      <a:r>
                        <a:rPr lang="pt-PT" sz="2200" baseline="0" noProof="0" dirty="0"/>
                        <a:t> à Rasca (passado)</a:t>
                      </a:r>
                    </a:p>
                    <a:p>
                      <a:endParaRPr lang="pt-PT" sz="2200" noProof="0" dirty="0"/>
                    </a:p>
                    <a:p>
                      <a:endParaRPr lang="pt-PT" sz="2200" noProof="0" dirty="0"/>
                    </a:p>
                    <a:p>
                      <a:r>
                        <a:rPr lang="pt-PT" sz="2200" noProof="0" dirty="0"/>
                        <a:t>Falta</a:t>
                      </a:r>
                      <a:r>
                        <a:rPr lang="pt-PT" sz="2200" baseline="0" noProof="0" dirty="0"/>
                        <a:t> de a</a:t>
                      </a:r>
                      <a:r>
                        <a:rPr lang="pt-PT" sz="2200" noProof="0" dirty="0"/>
                        <a:t>bertura aos novos participantes (passado, participantes)</a:t>
                      </a:r>
                    </a:p>
                    <a:p>
                      <a:endParaRPr lang="de-DE" sz="2400" dirty="0"/>
                    </a:p>
                  </a:txBody>
                  <a:tcPr/>
                </a:tc>
                <a:tc>
                  <a:txBody>
                    <a:bodyPr/>
                    <a:lstStyle/>
                    <a:p>
                      <a:r>
                        <a:rPr lang="pt-PT" sz="2200" noProof="0" dirty="0"/>
                        <a:t>Evento de Facebook</a:t>
                      </a:r>
                    </a:p>
                    <a:p>
                      <a:r>
                        <a:rPr lang="pt-PT" sz="2200" noProof="0" dirty="0"/>
                        <a:t>Organização via assembleia pública (valores, participantes,</a:t>
                      </a:r>
                      <a:r>
                        <a:rPr lang="pt-PT" sz="2200" baseline="0" noProof="0" dirty="0"/>
                        <a:t> estratégia)</a:t>
                      </a:r>
                      <a:endParaRPr lang="pt-PT" sz="2200" noProof="0" dirty="0"/>
                    </a:p>
                    <a:p>
                      <a:endParaRPr lang="pt-PT" sz="2200" noProof="0" dirty="0"/>
                    </a:p>
                    <a:p>
                      <a:r>
                        <a:rPr lang="pt-PT" sz="2200" noProof="0" dirty="0"/>
                        <a:t>Coordenação antes</a:t>
                      </a:r>
                      <a:r>
                        <a:rPr lang="pt-PT" sz="2200" baseline="0" noProof="0" dirty="0"/>
                        <a:t> e depois do protesto</a:t>
                      </a:r>
                      <a:endParaRPr lang="pt-PT" sz="2200" noProof="0" dirty="0"/>
                    </a:p>
                    <a:p>
                      <a:r>
                        <a:rPr lang="pt-PT" sz="2200" noProof="0" dirty="0"/>
                        <a:t>Assembleia</a:t>
                      </a:r>
                      <a:r>
                        <a:rPr lang="pt-PT" sz="2200" baseline="0" noProof="0" dirty="0"/>
                        <a:t> pública </a:t>
                      </a:r>
                      <a:r>
                        <a:rPr lang="pt-PT" sz="2200" noProof="0" dirty="0"/>
                        <a:t>Fontinha (valores,</a:t>
                      </a:r>
                      <a:r>
                        <a:rPr lang="pt-PT" sz="2200" baseline="0" noProof="0" dirty="0"/>
                        <a:t> participantes)</a:t>
                      </a:r>
                    </a:p>
                    <a:p>
                      <a:endParaRPr lang="pt-PT" sz="2200" noProof="0" dirty="0"/>
                    </a:p>
                    <a:p>
                      <a:r>
                        <a:rPr lang="pt-PT" sz="2200" noProof="0" dirty="0"/>
                        <a:t>Abertura aos novos participantes (valores, participantes)</a:t>
                      </a:r>
                    </a:p>
                    <a:p>
                      <a:endParaRPr lang="de-DE" sz="2400" dirty="0"/>
                    </a:p>
                  </a:txBody>
                  <a:tcPr/>
                </a:tc>
                <a:extLst>
                  <a:ext uri="{0D108BD9-81ED-4DB2-BD59-A6C34878D82A}">
                    <a16:rowId xmlns:a16="http://schemas.microsoft.com/office/drawing/2014/main" val="10001"/>
                  </a:ext>
                </a:extLst>
              </a:tr>
            </a:tbl>
          </a:graphicData>
        </a:graphic>
      </p:graphicFrame>
      <p:pic>
        <p:nvPicPr>
          <p:cNvPr id="4" name="Grafik 3"/>
          <p:cNvPicPr>
            <a:picLocks noChangeAspect="1"/>
          </p:cNvPicPr>
          <p:nvPr/>
        </p:nvPicPr>
        <p:blipFill>
          <a:blip r:embed="rId2"/>
          <a:stretch>
            <a:fillRect/>
          </a:stretch>
        </p:blipFill>
        <p:spPr>
          <a:xfrm>
            <a:off x="8799588" y="1138637"/>
            <a:ext cx="2969009" cy="1902117"/>
          </a:xfrm>
          <a:prstGeom prst="rect">
            <a:avLst/>
          </a:prstGeom>
        </p:spPr>
      </p:pic>
      <p:pic>
        <p:nvPicPr>
          <p:cNvPr id="5" name="Grafik 4"/>
          <p:cNvPicPr>
            <a:picLocks noChangeAspect="1"/>
          </p:cNvPicPr>
          <p:nvPr/>
        </p:nvPicPr>
        <p:blipFill rotWithShape="1">
          <a:blip r:embed="rId3"/>
          <a:srcRect r="34252"/>
          <a:stretch/>
        </p:blipFill>
        <p:spPr>
          <a:xfrm>
            <a:off x="8596112" y="3700111"/>
            <a:ext cx="3172485" cy="1100489"/>
          </a:xfrm>
          <a:prstGeom prst="rect">
            <a:avLst/>
          </a:prstGeom>
        </p:spPr>
      </p:pic>
      <p:sp>
        <p:nvSpPr>
          <p:cNvPr id="8" name="Titel 7"/>
          <p:cNvSpPr>
            <a:spLocks noGrp="1"/>
          </p:cNvSpPr>
          <p:nvPr>
            <p:ph type="title"/>
          </p:nvPr>
        </p:nvSpPr>
        <p:spPr>
          <a:xfrm>
            <a:off x="423403" y="339957"/>
            <a:ext cx="9787542" cy="798680"/>
          </a:xfrm>
          <a:prstGeom prst="rect">
            <a:avLst/>
          </a:prstGeom>
        </p:spPr>
        <p:txBody>
          <a:bodyPr wrap="square">
            <a:spAutoFit/>
          </a:bodyPr>
          <a:lstStyle/>
          <a:p>
            <a:r>
              <a:rPr lang="de-DE" dirty="0">
                <a:solidFill>
                  <a:srgbClr val="002060"/>
                </a:solidFill>
              </a:rPr>
              <a:t>Março - Maio 2011</a:t>
            </a:r>
          </a:p>
        </p:txBody>
      </p:sp>
    </p:spTree>
    <p:extLst>
      <p:ext uri="{BB962C8B-B14F-4D97-AF65-F5344CB8AC3E}">
        <p14:creationId xmlns:p14="http://schemas.microsoft.com/office/powerpoint/2010/main" val="400941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12 Março 2011 Porto</a:t>
            </a:r>
          </a:p>
        </p:txBody>
      </p:sp>
      <p:sp>
        <p:nvSpPr>
          <p:cNvPr id="3" name="Marcador de Posição de Conteúdo 2"/>
          <p:cNvSpPr>
            <a:spLocks noGrp="1"/>
          </p:cNvSpPr>
          <p:nvPr>
            <p:ph idx="1"/>
          </p:nvPr>
        </p:nvSpPr>
        <p:spPr/>
        <p:txBody>
          <a:bodyPr/>
          <a:lstStyle/>
          <a:p>
            <a:r>
              <a:rPr lang="pt-PT" dirty="0"/>
              <a:t>“Teres 300 mil pessoas na rua. Para pessoas que estavam já desde 2007, no </a:t>
            </a:r>
            <a:r>
              <a:rPr lang="pt-PT" dirty="0" err="1"/>
              <a:t>Mayday</a:t>
            </a:r>
            <a:r>
              <a:rPr lang="pt-PT" dirty="0"/>
              <a:t> estavam sempre mil, duas mil, nunca mais que isso. Aqui no Porto 500 a mil [...] depois do 5 anos finalmente uma grande manifestação [...] E a manifestação pela dimensão que teve juntou pessoas muito diferentes, desde novos, velhos, e teve um carácter através as suas reivindicações muito diversos” (Alex).</a:t>
            </a:r>
          </a:p>
          <a:p>
            <a:endParaRPr lang="pt-PT" dirty="0"/>
          </a:p>
          <a:p>
            <a:r>
              <a:rPr lang="pt-PT" dirty="0"/>
              <a:t>“Eu fui lá ter com ele, fui eu e foi, na altura éramos vinte, estávamos vinte gajos sentados num café a olhar uns para os outros até percebermos, pera aí nós estamos todos aqui para aquilo não é? É. E então começámos a falar uns com os outros e organizámos o 12 de Março cá no Porto a partir daí” (Nuno). </a:t>
            </a:r>
          </a:p>
        </p:txBody>
      </p:sp>
    </p:spTree>
    <p:extLst>
      <p:ext uri="{BB962C8B-B14F-4D97-AF65-F5344CB8AC3E}">
        <p14:creationId xmlns:p14="http://schemas.microsoft.com/office/powerpoint/2010/main" val="416938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106905"/>
            <a:ext cx="5181600" cy="5070058"/>
          </a:xfrm>
        </p:spPr>
        <p:txBody>
          <a:bodyPr>
            <a:normAutofit/>
          </a:bodyPr>
          <a:lstStyle/>
          <a:p>
            <a:pPr marL="0" indent="0">
              <a:buNone/>
            </a:pPr>
            <a:r>
              <a:rPr lang="en-GB" b="1" dirty="0" err="1"/>
              <a:t>Lisboa</a:t>
            </a:r>
            <a:endParaRPr lang="en-GB" b="1" dirty="0"/>
          </a:p>
          <a:p>
            <a:pPr marL="0" indent="0">
              <a:buNone/>
            </a:pPr>
            <a:endParaRPr lang="en-GB" dirty="0"/>
          </a:p>
          <a:p>
            <a:pPr marL="0" indent="0">
              <a:buNone/>
            </a:pPr>
            <a:r>
              <a:rPr lang="en-GB" dirty="0"/>
              <a:t>“</a:t>
            </a:r>
            <a:r>
              <a:rPr lang="pt-PT" dirty="0"/>
              <a:t>Temos um monstro grande e fazemos muitos monstrinhos pequenos.</a:t>
            </a:r>
            <a:r>
              <a:rPr lang="en-GB" dirty="0"/>
              <a:t>”</a:t>
            </a:r>
          </a:p>
          <a:p>
            <a:pPr marL="0" indent="0">
              <a:buNone/>
            </a:pPr>
            <a:endParaRPr lang="de-DE" dirty="0"/>
          </a:p>
          <a:p>
            <a:pPr marL="0" indent="0">
              <a:buNone/>
            </a:pPr>
            <a:r>
              <a:rPr lang="en-GB" dirty="0"/>
              <a:t>“</a:t>
            </a:r>
            <a:r>
              <a:rPr lang="pt-PT" dirty="0"/>
              <a:t>altura em que se perdeu muito porque muita gente mesmo quis fazer muita coisa</a:t>
            </a:r>
            <a:r>
              <a:rPr lang="en-GB" dirty="0"/>
              <a:t>”</a:t>
            </a:r>
          </a:p>
        </p:txBody>
      </p:sp>
      <p:sp>
        <p:nvSpPr>
          <p:cNvPr id="4" name="Inhaltsplatzhalter 3"/>
          <p:cNvSpPr>
            <a:spLocks noGrp="1"/>
          </p:cNvSpPr>
          <p:nvPr>
            <p:ph sz="half" idx="2"/>
          </p:nvPr>
        </p:nvSpPr>
        <p:spPr>
          <a:xfrm>
            <a:off x="6172200" y="1106906"/>
            <a:ext cx="5181600" cy="5070058"/>
          </a:xfrm>
        </p:spPr>
        <p:txBody>
          <a:bodyPr>
            <a:normAutofit/>
          </a:bodyPr>
          <a:lstStyle/>
          <a:p>
            <a:pPr marL="0" indent="0">
              <a:buNone/>
            </a:pPr>
            <a:r>
              <a:rPr lang="pt-PT" b="1" dirty="0"/>
              <a:t>Porto</a:t>
            </a:r>
          </a:p>
          <a:p>
            <a:pPr marL="0" indent="0">
              <a:buNone/>
            </a:pPr>
            <a:endParaRPr lang="pt-PT" dirty="0"/>
          </a:p>
          <a:p>
            <a:pPr marL="0" indent="0">
              <a:buNone/>
            </a:pPr>
            <a:r>
              <a:rPr lang="en-GB" dirty="0"/>
              <a:t>“</a:t>
            </a:r>
            <a:r>
              <a:rPr lang="en-GB" dirty="0" err="1"/>
              <a:t>Em</a:t>
            </a:r>
            <a:r>
              <a:rPr lang="en-GB" dirty="0"/>
              <a:t> </a:t>
            </a:r>
            <a:r>
              <a:rPr lang="pt-PT" dirty="0"/>
              <a:t>Lisboa as pessoas são mais sensíveis ao tema [partidos políticos]. Mais ataques públicos nos blogues, mas gente fazer este tipo de picardia. E aqui no Porto não há muito desse. As pessoas não ficam sempre preocupadas. Dos 10 pessoas que nos temos, temos 3 do Bloco, 3 PC, 4 não são</a:t>
            </a:r>
            <a:r>
              <a:rPr lang="en-GB" dirty="0"/>
              <a:t>.”</a:t>
            </a:r>
          </a:p>
          <a:p>
            <a:pPr marL="0" indent="0">
              <a:buNone/>
            </a:pPr>
            <a:endParaRPr lang="en-US" dirty="0"/>
          </a:p>
          <a:p>
            <a:pPr marL="0" indent="0">
              <a:buNone/>
            </a:pPr>
            <a:r>
              <a:rPr lang="en-US" dirty="0"/>
              <a:t>“</a:t>
            </a:r>
            <a:r>
              <a:rPr lang="pt-PT" dirty="0"/>
              <a:t>Acho uma coisa brutal que as pessoas se encontrarem para fazer coisas juntos</a:t>
            </a:r>
            <a:r>
              <a:rPr lang="en-US" dirty="0"/>
              <a:t>”</a:t>
            </a:r>
            <a:endParaRPr lang="de-DE" dirty="0"/>
          </a:p>
        </p:txBody>
      </p:sp>
    </p:spTree>
    <p:extLst>
      <p:ext uri="{BB962C8B-B14F-4D97-AF65-F5344CB8AC3E}">
        <p14:creationId xmlns:p14="http://schemas.microsoft.com/office/powerpoint/2010/main" val="68518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rgbClr val="002060"/>
                </a:solidFill>
              </a:rPr>
              <a:t>Processos de aprendizagem (12 Março)</a:t>
            </a:r>
          </a:p>
        </p:txBody>
      </p:sp>
      <p:sp>
        <p:nvSpPr>
          <p:cNvPr id="4" name="Marcador de Posição de Conteúdo 3"/>
          <p:cNvSpPr>
            <a:spLocks noGrp="1"/>
          </p:cNvSpPr>
          <p:nvPr>
            <p:ph idx="1"/>
          </p:nvPr>
        </p:nvSpPr>
        <p:spPr>
          <a:xfrm>
            <a:off x="554107" y="3067483"/>
            <a:ext cx="10753725" cy="3394038"/>
          </a:xfrm>
        </p:spPr>
        <p:txBody>
          <a:bodyPr/>
          <a:lstStyle/>
          <a:p>
            <a:r>
              <a:rPr lang="en-GB" dirty="0"/>
              <a:t>“</a:t>
            </a:r>
            <a:r>
              <a:rPr lang="pt-PT" dirty="0"/>
              <a:t>Eu acho que a primeira coisa é que ficou claro de que é possível haver movimento social além dos sindicatos, que era uma coisa que ainda não estava clara em Portugal. Achava-se que ninguém à margem dos sindicatos e dos partidos convencionais, tradicionais da esquerda, ninguém podia fazer o que quer que fosse que não fosse uma coisa marginal, de vanguarda</a:t>
            </a:r>
            <a:r>
              <a:rPr lang="en-GB" dirty="0"/>
              <a:t>” (Afonso, Lisbon).</a:t>
            </a:r>
          </a:p>
        </p:txBody>
      </p:sp>
    </p:spTree>
    <p:extLst>
      <p:ext uri="{BB962C8B-B14F-4D97-AF65-F5344CB8AC3E}">
        <p14:creationId xmlns:p14="http://schemas.microsoft.com/office/powerpoint/2010/main" val="237748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288812768"/>
              </p:ext>
            </p:extLst>
          </p:nvPr>
        </p:nvGraphicFramePr>
        <p:xfrm>
          <a:off x="841419" y="1224229"/>
          <a:ext cx="8256814" cy="5577840"/>
        </p:xfrm>
        <a:graphic>
          <a:graphicData uri="http://schemas.openxmlformats.org/drawingml/2006/table">
            <a:tbl>
              <a:tblPr firstRow="1" bandRow="1">
                <a:tableStyleId>{93296810-A885-4BE3-A3E7-6D5BEEA58F35}</a:tableStyleId>
              </a:tblPr>
              <a:tblGrid>
                <a:gridCol w="4128407">
                  <a:extLst>
                    <a:ext uri="{9D8B030D-6E8A-4147-A177-3AD203B41FA5}">
                      <a16:colId xmlns:a16="http://schemas.microsoft.com/office/drawing/2014/main" val="20000"/>
                    </a:ext>
                  </a:extLst>
                </a:gridCol>
                <a:gridCol w="4128407">
                  <a:extLst>
                    <a:ext uri="{9D8B030D-6E8A-4147-A177-3AD203B41FA5}">
                      <a16:colId xmlns:a16="http://schemas.microsoft.com/office/drawing/2014/main" val="20001"/>
                    </a:ext>
                  </a:extLst>
                </a:gridCol>
              </a:tblGrid>
              <a:tr h="412768">
                <a:tc>
                  <a:txBody>
                    <a:bodyPr/>
                    <a:lstStyle/>
                    <a:p>
                      <a:r>
                        <a:rPr lang="pt-PT" sz="2400" dirty="0"/>
                        <a:t>Lisboa</a:t>
                      </a:r>
                      <a:endParaRPr lang="de-DE" sz="2400" dirty="0"/>
                    </a:p>
                  </a:txBody>
                  <a:tcPr/>
                </a:tc>
                <a:tc>
                  <a:txBody>
                    <a:bodyPr/>
                    <a:lstStyle/>
                    <a:p>
                      <a:r>
                        <a:rPr lang="pt-PT" sz="2400" dirty="0"/>
                        <a:t>Porto</a:t>
                      </a:r>
                      <a:endParaRPr lang="de-DE" sz="2400" dirty="0"/>
                    </a:p>
                  </a:txBody>
                  <a:tcPr/>
                </a:tc>
                <a:extLst>
                  <a:ext uri="{0D108BD9-81ED-4DB2-BD59-A6C34878D82A}">
                    <a16:rowId xmlns:a16="http://schemas.microsoft.com/office/drawing/2014/main" val="10000"/>
                  </a:ext>
                </a:extLst>
              </a:tr>
              <a:tr h="4705559">
                <a:tc>
                  <a:txBody>
                    <a:bodyPr/>
                    <a:lstStyle/>
                    <a:p>
                      <a:r>
                        <a:rPr lang="pt-PT" sz="2200" noProof="0" dirty="0"/>
                        <a:t>Assembleia pública, ocupação de espaços públicos (transnacional, valores, estratégia, passado)</a:t>
                      </a:r>
                    </a:p>
                    <a:p>
                      <a:endParaRPr lang="pt-PT" sz="2200" noProof="0" dirty="0"/>
                    </a:p>
                    <a:p>
                      <a:r>
                        <a:rPr lang="pt-PT" sz="2200" noProof="0" dirty="0"/>
                        <a:t>Abertura a participação (valores, transnacional)</a:t>
                      </a:r>
                    </a:p>
                    <a:p>
                      <a:endParaRPr lang="pt-PT" sz="2200" noProof="0" dirty="0"/>
                    </a:p>
                    <a:p>
                      <a:r>
                        <a:rPr lang="pt-PT" sz="2200" noProof="0" dirty="0"/>
                        <a:t>Plataforma de coordenação</a:t>
                      </a:r>
                      <a:r>
                        <a:rPr lang="pt-PT" sz="2200" baseline="0" noProof="0" dirty="0"/>
                        <a:t> </a:t>
                      </a:r>
                      <a:r>
                        <a:rPr lang="pt-PT" sz="2200" noProof="0" dirty="0"/>
                        <a:t>(estratégia, participantes)</a:t>
                      </a:r>
                    </a:p>
                    <a:p>
                      <a:r>
                        <a:rPr lang="pt-PT" sz="2200" noProof="0" dirty="0"/>
                        <a:t>Mudanças</a:t>
                      </a:r>
                      <a:r>
                        <a:rPr lang="pt-PT" sz="2200" baseline="0" noProof="0" dirty="0"/>
                        <a:t> pequenas</a:t>
                      </a:r>
                    </a:p>
                    <a:p>
                      <a:r>
                        <a:rPr lang="pt-PT" sz="2200" noProof="0" dirty="0"/>
                        <a:t>(estratégia, participantes)</a:t>
                      </a:r>
                    </a:p>
                    <a:p>
                      <a:endParaRPr lang="pt-PT" sz="2200" noProof="0" dirty="0"/>
                    </a:p>
                    <a:p>
                      <a:r>
                        <a:rPr lang="pt-PT" sz="2200" noProof="0" dirty="0"/>
                        <a:t>Criação</a:t>
                      </a:r>
                      <a:r>
                        <a:rPr lang="pt-PT" sz="2200" baseline="0" noProof="0" dirty="0"/>
                        <a:t> de novos movimentos </a:t>
                      </a:r>
                      <a:r>
                        <a:rPr lang="pt-PT" sz="2200" noProof="0" dirty="0"/>
                        <a:t>(passado, participantes)</a:t>
                      </a:r>
                    </a:p>
                    <a:p>
                      <a:endParaRPr lang="de-DE" sz="2200" dirty="0"/>
                    </a:p>
                  </a:txBody>
                  <a:tcPr/>
                </a:tc>
                <a:tc>
                  <a:txBody>
                    <a:bodyPr/>
                    <a:lstStyle/>
                    <a:p>
                      <a:r>
                        <a:rPr lang="pt-PT" sz="2200" noProof="0" dirty="0"/>
                        <a:t>Continuação de assembleia,</a:t>
                      </a:r>
                      <a:r>
                        <a:rPr lang="pt-PT" sz="2200" baseline="0" noProof="0" dirty="0"/>
                        <a:t> ocupação</a:t>
                      </a:r>
                      <a:r>
                        <a:rPr lang="pt-PT" sz="2200" noProof="0" dirty="0"/>
                        <a:t> </a:t>
                      </a:r>
                    </a:p>
                    <a:p>
                      <a:endParaRPr lang="pt-PT" sz="2200" noProof="0" dirty="0"/>
                    </a:p>
                    <a:p>
                      <a:endParaRPr lang="pt-PT" sz="2200" noProof="0" dirty="0"/>
                    </a:p>
                    <a:p>
                      <a:r>
                        <a:rPr lang="pt-PT" sz="2200" noProof="0" dirty="0"/>
                        <a:t>Abertura a participação (valores)</a:t>
                      </a:r>
                    </a:p>
                    <a:p>
                      <a:endParaRPr lang="pt-PT" sz="2200" noProof="0" dirty="0"/>
                    </a:p>
                    <a:p>
                      <a:endParaRPr lang="pt-PT" sz="2200" noProof="0" dirty="0"/>
                    </a:p>
                    <a:p>
                      <a:endParaRPr lang="pt-PT" sz="2200" noProof="0" dirty="0"/>
                    </a:p>
                    <a:p>
                      <a:endParaRPr lang="pt-PT" sz="2200" noProof="0" dirty="0"/>
                    </a:p>
                    <a:p>
                      <a:endParaRPr lang="pt-PT" sz="2200" noProof="0" dirty="0"/>
                    </a:p>
                    <a:p>
                      <a:endParaRPr lang="pt-PT" sz="2200" noProof="0" dirty="0"/>
                    </a:p>
                    <a:p>
                      <a:endParaRPr lang="pt-PT" sz="2200" noProof="0" dirty="0"/>
                    </a:p>
                    <a:p>
                      <a:r>
                        <a:rPr lang="pt-PT" sz="2200" noProof="0" dirty="0"/>
                        <a:t>Criação</a:t>
                      </a:r>
                      <a:r>
                        <a:rPr lang="pt-PT" sz="2200" baseline="0" noProof="0" dirty="0"/>
                        <a:t> de espaços </a:t>
                      </a:r>
                      <a:r>
                        <a:rPr lang="pt-PT" sz="2200" noProof="0" dirty="0"/>
                        <a:t>(valores, participantes)</a:t>
                      </a:r>
                    </a:p>
                    <a:p>
                      <a:endParaRPr lang="de-DE" sz="2200" dirty="0"/>
                    </a:p>
                  </a:txBody>
                  <a:tcPr/>
                </a:tc>
                <a:extLst>
                  <a:ext uri="{0D108BD9-81ED-4DB2-BD59-A6C34878D82A}">
                    <a16:rowId xmlns:a16="http://schemas.microsoft.com/office/drawing/2014/main" val="10001"/>
                  </a:ext>
                </a:extLst>
              </a:tr>
            </a:tbl>
          </a:graphicData>
        </a:graphic>
      </p:graphicFrame>
      <p:pic>
        <p:nvPicPr>
          <p:cNvPr id="5" name="Grafik 4"/>
          <p:cNvPicPr>
            <a:picLocks noChangeAspect="1"/>
          </p:cNvPicPr>
          <p:nvPr/>
        </p:nvPicPr>
        <p:blipFill>
          <a:blip r:embed="rId2"/>
          <a:stretch>
            <a:fillRect/>
          </a:stretch>
        </p:blipFill>
        <p:spPr>
          <a:xfrm>
            <a:off x="9283956" y="1515292"/>
            <a:ext cx="2908044" cy="4060288"/>
          </a:xfrm>
          <a:prstGeom prst="rect">
            <a:avLst/>
          </a:prstGeom>
        </p:spPr>
      </p:pic>
      <p:sp>
        <p:nvSpPr>
          <p:cNvPr id="8" name="Titel 7"/>
          <p:cNvSpPr>
            <a:spLocks noGrp="1"/>
          </p:cNvSpPr>
          <p:nvPr>
            <p:ph type="title"/>
          </p:nvPr>
        </p:nvSpPr>
        <p:spPr>
          <a:xfrm>
            <a:off x="839273" y="291609"/>
            <a:ext cx="5985293" cy="798680"/>
          </a:xfrm>
          <a:prstGeom prst="rect">
            <a:avLst/>
          </a:prstGeom>
        </p:spPr>
        <p:txBody>
          <a:bodyPr wrap="none">
            <a:spAutoFit/>
          </a:bodyPr>
          <a:lstStyle/>
          <a:p>
            <a:r>
              <a:rPr lang="de-DE" dirty="0">
                <a:solidFill>
                  <a:srgbClr val="002060"/>
                </a:solidFill>
              </a:rPr>
              <a:t>Maio 2011 </a:t>
            </a:r>
            <a:r>
              <a:rPr lang="de-DE">
                <a:solidFill>
                  <a:srgbClr val="002060"/>
                </a:solidFill>
              </a:rPr>
              <a:t>– Fev.2012</a:t>
            </a:r>
            <a:endParaRPr lang="de-DE" dirty="0">
              <a:solidFill>
                <a:srgbClr val="002060"/>
              </a:solidFill>
            </a:endParaRPr>
          </a:p>
        </p:txBody>
      </p:sp>
    </p:spTree>
    <p:extLst>
      <p:ext uri="{BB962C8B-B14F-4D97-AF65-F5344CB8AC3E}">
        <p14:creationId xmlns:p14="http://schemas.microsoft.com/office/powerpoint/2010/main" val="173407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106905"/>
            <a:ext cx="5181600" cy="5070058"/>
          </a:xfrm>
        </p:spPr>
        <p:txBody>
          <a:bodyPr>
            <a:normAutofit lnSpcReduction="10000"/>
          </a:bodyPr>
          <a:lstStyle/>
          <a:p>
            <a:pPr marL="0" indent="0">
              <a:buNone/>
            </a:pPr>
            <a:r>
              <a:rPr lang="en-GB" b="1" dirty="0"/>
              <a:t>Lisbon</a:t>
            </a:r>
          </a:p>
          <a:p>
            <a:pPr marL="0" indent="0">
              <a:buNone/>
            </a:pPr>
            <a:r>
              <a:rPr lang="en-GB" dirty="0"/>
              <a:t>“</a:t>
            </a:r>
            <a:r>
              <a:rPr lang="pt-PT" dirty="0"/>
              <a:t>A acampada do Rossio teve essa essa vantagem, de permitir perceber de que o movimento de base era importante, não, não fundamentalista como eu te falava há bocado, ou seja não, a experiência do Rossio permitiu-nos perceber que não se pode só funcionar em regime </a:t>
            </a:r>
            <a:r>
              <a:rPr lang="pt-PT" dirty="0" err="1"/>
              <a:t>assembleário</a:t>
            </a:r>
            <a:r>
              <a:rPr lang="pt-PT" dirty="0"/>
              <a:t> mas que não mais se pode continuar a prescindir dessa tradição </a:t>
            </a:r>
            <a:r>
              <a:rPr lang="pt-PT" dirty="0" err="1"/>
              <a:t>assembleária</a:t>
            </a:r>
            <a:r>
              <a:rPr lang="pt-PT" dirty="0"/>
              <a:t> que emergiu na Primavera árabe mas que está que contaminou o movimento social internacional que estava muito habituado a discutir tudo dentro dos gabinetes dos dirigentes não é.</a:t>
            </a:r>
            <a:r>
              <a:rPr lang="en-GB" dirty="0"/>
              <a:t>”</a:t>
            </a:r>
          </a:p>
          <a:p>
            <a:pPr marL="0" indent="0">
              <a:buNone/>
            </a:pPr>
            <a:endParaRPr lang="en-GB" dirty="0"/>
          </a:p>
        </p:txBody>
      </p:sp>
      <p:sp>
        <p:nvSpPr>
          <p:cNvPr id="4" name="Inhaltsplatzhalter 3"/>
          <p:cNvSpPr>
            <a:spLocks noGrp="1"/>
          </p:cNvSpPr>
          <p:nvPr>
            <p:ph sz="half" idx="2"/>
          </p:nvPr>
        </p:nvSpPr>
        <p:spPr>
          <a:xfrm>
            <a:off x="6172200" y="1106906"/>
            <a:ext cx="5181600" cy="5070058"/>
          </a:xfrm>
        </p:spPr>
        <p:txBody>
          <a:bodyPr>
            <a:normAutofit lnSpcReduction="10000"/>
          </a:bodyPr>
          <a:lstStyle/>
          <a:p>
            <a:pPr marL="0" indent="0">
              <a:buNone/>
            </a:pPr>
            <a:r>
              <a:rPr lang="pt-PT" b="1" dirty="0"/>
              <a:t>Oporto</a:t>
            </a:r>
          </a:p>
          <a:p>
            <a:pPr marL="0" indent="0">
              <a:buNone/>
            </a:pPr>
            <a:r>
              <a:rPr lang="en-GB" dirty="0"/>
              <a:t>“</a:t>
            </a:r>
            <a:r>
              <a:rPr lang="pt-PT" dirty="0"/>
              <a:t>portanto a coisa acabava por ser um espaço de conversa e desabafo, pelo menos no início quando eu entrei, e não propriamente de trabalho. Depois começou-se a trabalhar a sério e ajudámos a Fontinha, e ajudámos a construir o 12 de Maio.</a:t>
            </a:r>
            <a:r>
              <a:rPr lang="en-GB" dirty="0"/>
              <a:t>” </a:t>
            </a:r>
            <a:endParaRPr lang="pt-PT" dirty="0"/>
          </a:p>
        </p:txBody>
      </p:sp>
    </p:spTree>
    <p:extLst>
      <p:ext uri="{BB962C8B-B14F-4D97-AF65-F5344CB8AC3E}">
        <p14:creationId xmlns:p14="http://schemas.microsoft.com/office/powerpoint/2010/main" val="161418633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Metropolitano">
  <a:themeElements>
    <a:clrScheme name="Personalizado 3">
      <a:dk1>
        <a:sysClr val="windowText" lastClr="000000"/>
      </a:dk1>
      <a:lt1>
        <a:sysClr val="window" lastClr="FFFFFF"/>
      </a:lt1>
      <a:dk2>
        <a:srgbClr val="455F51"/>
      </a:dk2>
      <a:lt2>
        <a:srgbClr val="E2DFCC"/>
      </a:lt2>
      <a:accent1>
        <a:srgbClr val="BBE8FC"/>
      </a:accent1>
      <a:accent2>
        <a:srgbClr val="056E9F"/>
      </a:accent2>
      <a:accent3>
        <a:srgbClr val="056E9F"/>
      </a:accent3>
      <a:accent4>
        <a:srgbClr val="056E9F"/>
      </a:accent4>
      <a:accent5>
        <a:srgbClr val="4EB3CF"/>
      </a:accent5>
      <a:accent6>
        <a:srgbClr val="51C3F9"/>
      </a:accent6>
      <a:hlink>
        <a:srgbClr val="297D53"/>
      </a:hlink>
      <a:folHlink>
        <a:srgbClr val="2D8DA8"/>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TM02900688[[fn=Faceta]]</Template>
  <TotalTime>540</TotalTime>
  <Words>1367</Words>
  <Application>Microsoft Office PowerPoint</Application>
  <PresentationFormat>Ecrã Panorâmico</PresentationFormat>
  <Paragraphs>130</Paragraphs>
  <Slides>15</Slides>
  <Notes>0</Notes>
  <HiddenSlides>0</HiddenSlides>
  <MMClips>0</MMClips>
  <ScaleCrop>false</ScaleCrop>
  <HeadingPairs>
    <vt:vector size="6" baseType="variant">
      <vt:variant>
        <vt:lpstr>Tipos de letra usados</vt:lpstr>
      </vt:variant>
      <vt:variant>
        <vt:i4>5</vt:i4>
      </vt:variant>
      <vt:variant>
        <vt:lpstr>Tema</vt:lpstr>
      </vt:variant>
      <vt:variant>
        <vt:i4>6</vt:i4>
      </vt:variant>
      <vt:variant>
        <vt:lpstr>Títulos dos diapositivos</vt:lpstr>
      </vt:variant>
      <vt:variant>
        <vt:i4>15</vt:i4>
      </vt:variant>
    </vt:vector>
  </HeadingPairs>
  <TitlesOfParts>
    <vt:vector size="26" baseType="lpstr">
      <vt:lpstr>Arial</vt:lpstr>
      <vt:lpstr>Calibri</vt:lpstr>
      <vt:lpstr>Calibri Light</vt:lpstr>
      <vt:lpstr>Wingdings</vt:lpstr>
      <vt:lpstr>Wingdings 2</vt:lpstr>
      <vt:lpstr>HDOfficeLightV0</vt:lpstr>
      <vt:lpstr>1_HDOfficeLightV0</vt:lpstr>
      <vt:lpstr>2_HDOfficeLightV0</vt:lpstr>
      <vt:lpstr>3_HDOfficeLightV0</vt:lpstr>
      <vt:lpstr>4_HDOfficeLightV0</vt:lpstr>
      <vt:lpstr>Metropolitano</vt:lpstr>
      <vt:lpstr>  Time to Get Re-Organized!  The Organizational Structure of the Portuguese Anti-Austerity Protests  É a hora de se reorganizar! A estrutura organizacional do Movimento Contra a Austeridade em Portugal</vt:lpstr>
      <vt:lpstr>4 fases de organização de protesto</vt:lpstr>
      <vt:lpstr>Fatores que têm impacto sobre a direção da mudança nos movimentos sociais</vt:lpstr>
      <vt:lpstr>Março - Maio 2011</vt:lpstr>
      <vt:lpstr>12 Março 2011 Porto</vt:lpstr>
      <vt:lpstr>Apresentação do PowerPoint</vt:lpstr>
      <vt:lpstr>Processos de aprendizagem (12 Março)</vt:lpstr>
      <vt:lpstr>Maio 2011 – Fev.2012</vt:lpstr>
      <vt:lpstr>Apresentação do PowerPoint</vt:lpstr>
      <vt:lpstr>Março – Julho 2012</vt:lpstr>
      <vt:lpstr>Apresentação do PowerPoint</vt:lpstr>
      <vt:lpstr>Desde Agosto 2012 </vt:lpstr>
      <vt:lpstr>Apresentação do PowerPoint</vt:lpstr>
      <vt:lpstr>Apresentação do PowerPoint</vt:lpstr>
      <vt:lpstr>Diferencias entre Lisboa e o Porto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bbaumgarten</dc:creator>
  <cp:lastModifiedBy>Britta Baumgarten</cp:lastModifiedBy>
  <cp:revision>63</cp:revision>
  <dcterms:created xsi:type="dcterms:W3CDTF">2016-01-23T14:22:26Z</dcterms:created>
  <dcterms:modified xsi:type="dcterms:W3CDTF">2016-10-31T23:37:02Z</dcterms:modified>
</cp:coreProperties>
</file>